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E224DE-B916-4465-9410-A1B2C5FB00A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D40FCCB4-B1E4-4FAD-A59C-6854305DF1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992DD5B7-F672-44EA-B204-335C8E8EA7F1}"/>
              </a:ext>
            </a:extLst>
          </p:cNvPr>
          <p:cNvSpPr>
            <a:spLocks noGrp="1"/>
          </p:cNvSpPr>
          <p:nvPr>
            <p:ph type="dt" sz="half" idx="10"/>
          </p:nvPr>
        </p:nvSpPr>
        <p:spPr/>
        <p:txBody>
          <a:bodyPr/>
          <a:lstStyle/>
          <a:p>
            <a:fld id="{04A5820E-7042-42DD-823F-F9C5C321B72C}" type="datetimeFigureOut">
              <a:rPr lang="es-EC" smtClean="0"/>
              <a:t>31/12/2022</a:t>
            </a:fld>
            <a:endParaRPr lang="es-EC"/>
          </a:p>
        </p:txBody>
      </p:sp>
      <p:sp>
        <p:nvSpPr>
          <p:cNvPr id="5" name="Marcador de pie de página 4">
            <a:extLst>
              <a:ext uri="{FF2B5EF4-FFF2-40B4-BE49-F238E27FC236}">
                <a16:creationId xmlns:a16="http://schemas.microsoft.com/office/drawing/2014/main" id="{157243C2-D71A-4287-BDC6-731ADC60AAD9}"/>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BB2B3BF-9383-49D3-916F-AE08374A786D}"/>
              </a:ext>
            </a:extLst>
          </p:cNvPr>
          <p:cNvSpPr>
            <a:spLocks noGrp="1"/>
          </p:cNvSpPr>
          <p:nvPr>
            <p:ph type="sldNum" sz="quarter" idx="12"/>
          </p:nvPr>
        </p:nvSpPr>
        <p:spPr/>
        <p:txBody>
          <a:bodyPr/>
          <a:lstStyle/>
          <a:p>
            <a:fld id="{E7375051-752F-48BF-981B-045E939CED05}" type="slidenum">
              <a:rPr lang="es-EC" smtClean="0"/>
              <a:t>‹Nº›</a:t>
            </a:fld>
            <a:endParaRPr lang="es-EC"/>
          </a:p>
        </p:txBody>
      </p:sp>
    </p:spTree>
    <p:extLst>
      <p:ext uri="{BB962C8B-B14F-4D97-AF65-F5344CB8AC3E}">
        <p14:creationId xmlns:p14="http://schemas.microsoft.com/office/powerpoint/2010/main" val="1916828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E4F4-5812-4D46-A683-75F4C6C152C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C61FCEC8-D1FB-4ADB-89B7-72C765F964B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1C62BB1-1987-4531-A3B3-86937D118F93}"/>
              </a:ext>
            </a:extLst>
          </p:cNvPr>
          <p:cNvSpPr>
            <a:spLocks noGrp="1"/>
          </p:cNvSpPr>
          <p:nvPr>
            <p:ph type="dt" sz="half" idx="10"/>
          </p:nvPr>
        </p:nvSpPr>
        <p:spPr/>
        <p:txBody>
          <a:bodyPr/>
          <a:lstStyle/>
          <a:p>
            <a:fld id="{04A5820E-7042-42DD-823F-F9C5C321B72C}" type="datetimeFigureOut">
              <a:rPr lang="es-EC" smtClean="0"/>
              <a:t>31/12/2022</a:t>
            </a:fld>
            <a:endParaRPr lang="es-EC"/>
          </a:p>
        </p:txBody>
      </p:sp>
      <p:sp>
        <p:nvSpPr>
          <p:cNvPr id="5" name="Marcador de pie de página 4">
            <a:extLst>
              <a:ext uri="{FF2B5EF4-FFF2-40B4-BE49-F238E27FC236}">
                <a16:creationId xmlns:a16="http://schemas.microsoft.com/office/drawing/2014/main" id="{3E40AFC3-D1AC-4B56-B526-653109ABA88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6964161-434F-4311-88AA-5E4A964ED505}"/>
              </a:ext>
            </a:extLst>
          </p:cNvPr>
          <p:cNvSpPr>
            <a:spLocks noGrp="1"/>
          </p:cNvSpPr>
          <p:nvPr>
            <p:ph type="sldNum" sz="quarter" idx="12"/>
          </p:nvPr>
        </p:nvSpPr>
        <p:spPr/>
        <p:txBody>
          <a:bodyPr/>
          <a:lstStyle/>
          <a:p>
            <a:fld id="{E7375051-752F-48BF-981B-045E939CED05}" type="slidenum">
              <a:rPr lang="es-EC" smtClean="0"/>
              <a:t>‹Nº›</a:t>
            </a:fld>
            <a:endParaRPr lang="es-EC"/>
          </a:p>
        </p:txBody>
      </p:sp>
    </p:spTree>
    <p:extLst>
      <p:ext uri="{BB962C8B-B14F-4D97-AF65-F5344CB8AC3E}">
        <p14:creationId xmlns:p14="http://schemas.microsoft.com/office/powerpoint/2010/main" val="397736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409BEA3-8A4A-4D36-9065-7F6972A723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4DFF96EB-B72F-4095-B147-5FD75D6453A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EB3A4B3-10F8-44A3-9025-A7EFF0283697}"/>
              </a:ext>
            </a:extLst>
          </p:cNvPr>
          <p:cNvSpPr>
            <a:spLocks noGrp="1"/>
          </p:cNvSpPr>
          <p:nvPr>
            <p:ph type="dt" sz="half" idx="10"/>
          </p:nvPr>
        </p:nvSpPr>
        <p:spPr/>
        <p:txBody>
          <a:bodyPr/>
          <a:lstStyle/>
          <a:p>
            <a:fld id="{04A5820E-7042-42DD-823F-F9C5C321B72C}" type="datetimeFigureOut">
              <a:rPr lang="es-EC" smtClean="0"/>
              <a:t>31/12/2022</a:t>
            </a:fld>
            <a:endParaRPr lang="es-EC"/>
          </a:p>
        </p:txBody>
      </p:sp>
      <p:sp>
        <p:nvSpPr>
          <p:cNvPr id="5" name="Marcador de pie de página 4">
            <a:extLst>
              <a:ext uri="{FF2B5EF4-FFF2-40B4-BE49-F238E27FC236}">
                <a16:creationId xmlns:a16="http://schemas.microsoft.com/office/drawing/2014/main" id="{146D7777-CA43-4E62-80AF-C2870B0D6BF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3763F9CD-F690-4735-ABB3-1AC3F0AE3138}"/>
              </a:ext>
            </a:extLst>
          </p:cNvPr>
          <p:cNvSpPr>
            <a:spLocks noGrp="1"/>
          </p:cNvSpPr>
          <p:nvPr>
            <p:ph type="sldNum" sz="quarter" idx="12"/>
          </p:nvPr>
        </p:nvSpPr>
        <p:spPr/>
        <p:txBody>
          <a:bodyPr/>
          <a:lstStyle/>
          <a:p>
            <a:fld id="{E7375051-752F-48BF-981B-045E939CED05}" type="slidenum">
              <a:rPr lang="es-EC" smtClean="0"/>
              <a:t>‹Nº›</a:t>
            </a:fld>
            <a:endParaRPr lang="es-EC"/>
          </a:p>
        </p:txBody>
      </p:sp>
    </p:spTree>
    <p:extLst>
      <p:ext uri="{BB962C8B-B14F-4D97-AF65-F5344CB8AC3E}">
        <p14:creationId xmlns:p14="http://schemas.microsoft.com/office/powerpoint/2010/main" val="1078996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049EB9-38EB-4E5F-9D6E-9992B308E69B}"/>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33D3DEB8-01FC-4E7F-A7A6-057DA94D6C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E80ECE7-339F-4797-9B49-1C1E813504FB}"/>
              </a:ext>
            </a:extLst>
          </p:cNvPr>
          <p:cNvSpPr>
            <a:spLocks noGrp="1"/>
          </p:cNvSpPr>
          <p:nvPr>
            <p:ph type="dt" sz="half" idx="10"/>
          </p:nvPr>
        </p:nvSpPr>
        <p:spPr/>
        <p:txBody>
          <a:bodyPr/>
          <a:lstStyle/>
          <a:p>
            <a:fld id="{04A5820E-7042-42DD-823F-F9C5C321B72C}" type="datetimeFigureOut">
              <a:rPr lang="es-EC" smtClean="0"/>
              <a:t>31/12/2022</a:t>
            </a:fld>
            <a:endParaRPr lang="es-EC"/>
          </a:p>
        </p:txBody>
      </p:sp>
      <p:sp>
        <p:nvSpPr>
          <p:cNvPr id="5" name="Marcador de pie de página 4">
            <a:extLst>
              <a:ext uri="{FF2B5EF4-FFF2-40B4-BE49-F238E27FC236}">
                <a16:creationId xmlns:a16="http://schemas.microsoft.com/office/drawing/2014/main" id="{6EEA37A7-46B1-489A-8F3D-3599401D5F9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F9723FC-68F6-4E73-98C1-CC8F29C5D11D}"/>
              </a:ext>
            </a:extLst>
          </p:cNvPr>
          <p:cNvSpPr>
            <a:spLocks noGrp="1"/>
          </p:cNvSpPr>
          <p:nvPr>
            <p:ph type="sldNum" sz="quarter" idx="12"/>
          </p:nvPr>
        </p:nvSpPr>
        <p:spPr/>
        <p:txBody>
          <a:bodyPr/>
          <a:lstStyle/>
          <a:p>
            <a:fld id="{E7375051-752F-48BF-981B-045E939CED05}" type="slidenum">
              <a:rPr lang="es-EC" smtClean="0"/>
              <a:t>‹Nº›</a:t>
            </a:fld>
            <a:endParaRPr lang="es-EC"/>
          </a:p>
        </p:txBody>
      </p:sp>
    </p:spTree>
    <p:extLst>
      <p:ext uri="{BB962C8B-B14F-4D97-AF65-F5344CB8AC3E}">
        <p14:creationId xmlns:p14="http://schemas.microsoft.com/office/powerpoint/2010/main" val="1332534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A3ABB4-238A-4007-8F9A-3C2D63448E0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1A0E74B6-C6B8-40EA-AA05-DAEB44A6D4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270B0E7-B90E-472B-A308-511B645C3994}"/>
              </a:ext>
            </a:extLst>
          </p:cNvPr>
          <p:cNvSpPr>
            <a:spLocks noGrp="1"/>
          </p:cNvSpPr>
          <p:nvPr>
            <p:ph type="dt" sz="half" idx="10"/>
          </p:nvPr>
        </p:nvSpPr>
        <p:spPr/>
        <p:txBody>
          <a:bodyPr/>
          <a:lstStyle/>
          <a:p>
            <a:fld id="{04A5820E-7042-42DD-823F-F9C5C321B72C}" type="datetimeFigureOut">
              <a:rPr lang="es-EC" smtClean="0"/>
              <a:t>31/12/2022</a:t>
            </a:fld>
            <a:endParaRPr lang="es-EC"/>
          </a:p>
        </p:txBody>
      </p:sp>
      <p:sp>
        <p:nvSpPr>
          <p:cNvPr id="5" name="Marcador de pie de página 4">
            <a:extLst>
              <a:ext uri="{FF2B5EF4-FFF2-40B4-BE49-F238E27FC236}">
                <a16:creationId xmlns:a16="http://schemas.microsoft.com/office/drawing/2014/main" id="{79991819-1FBF-4C59-94EF-1A574463511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B5D4557-C381-4D05-A450-1CB623209FFA}"/>
              </a:ext>
            </a:extLst>
          </p:cNvPr>
          <p:cNvSpPr>
            <a:spLocks noGrp="1"/>
          </p:cNvSpPr>
          <p:nvPr>
            <p:ph type="sldNum" sz="quarter" idx="12"/>
          </p:nvPr>
        </p:nvSpPr>
        <p:spPr/>
        <p:txBody>
          <a:bodyPr/>
          <a:lstStyle/>
          <a:p>
            <a:fld id="{E7375051-752F-48BF-981B-045E939CED05}" type="slidenum">
              <a:rPr lang="es-EC" smtClean="0"/>
              <a:t>‹Nº›</a:t>
            </a:fld>
            <a:endParaRPr lang="es-EC"/>
          </a:p>
        </p:txBody>
      </p:sp>
    </p:spTree>
    <p:extLst>
      <p:ext uri="{BB962C8B-B14F-4D97-AF65-F5344CB8AC3E}">
        <p14:creationId xmlns:p14="http://schemas.microsoft.com/office/powerpoint/2010/main" val="586364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F410C2-A000-478C-BE8A-E47A97635A1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DAD7F803-543D-4C0D-95DD-267F1D1DCA0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72F246BD-D0C9-4665-98AB-9C27DF4EBAC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7AB9FC45-303D-4E4D-BF25-8105BA8AFA72}"/>
              </a:ext>
            </a:extLst>
          </p:cNvPr>
          <p:cNvSpPr>
            <a:spLocks noGrp="1"/>
          </p:cNvSpPr>
          <p:nvPr>
            <p:ph type="dt" sz="half" idx="10"/>
          </p:nvPr>
        </p:nvSpPr>
        <p:spPr/>
        <p:txBody>
          <a:bodyPr/>
          <a:lstStyle/>
          <a:p>
            <a:fld id="{04A5820E-7042-42DD-823F-F9C5C321B72C}" type="datetimeFigureOut">
              <a:rPr lang="es-EC" smtClean="0"/>
              <a:t>31/12/2022</a:t>
            </a:fld>
            <a:endParaRPr lang="es-EC"/>
          </a:p>
        </p:txBody>
      </p:sp>
      <p:sp>
        <p:nvSpPr>
          <p:cNvPr id="6" name="Marcador de pie de página 5">
            <a:extLst>
              <a:ext uri="{FF2B5EF4-FFF2-40B4-BE49-F238E27FC236}">
                <a16:creationId xmlns:a16="http://schemas.microsoft.com/office/drawing/2014/main" id="{1FCC7DB7-236B-4A62-BCC6-BB589A69CA31}"/>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AD727DAB-7F36-497B-AF87-3FD8D13641A8}"/>
              </a:ext>
            </a:extLst>
          </p:cNvPr>
          <p:cNvSpPr>
            <a:spLocks noGrp="1"/>
          </p:cNvSpPr>
          <p:nvPr>
            <p:ph type="sldNum" sz="quarter" idx="12"/>
          </p:nvPr>
        </p:nvSpPr>
        <p:spPr/>
        <p:txBody>
          <a:bodyPr/>
          <a:lstStyle/>
          <a:p>
            <a:fld id="{E7375051-752F-48BF-981B-045E939CED05}" type="slidenum">
              <a:rPr lang="es-EC" smtClean="0"/>
              <a:t>‹Nº›</a:t>
            </a:fld>
            <a:endParaRPr lang="es-EC"/>
          </a:p>
        </p:txBody>
      </p:sp>
    </p:spTree>
    <p:extLst>
      <p:ext uri="{BB962C8B-B14F-4D97-AF65-F5344CB8AC3E}">
        <p14:creationId xmlns:p14="http://schemas.microsoft.com/office/powerpoint/2010/main" val="2967611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1F1509-98CC-4FF6-9427-696CB5FBE6B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1ED9B8EE-16B3-4D8D-95C4-00AF62F428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2733B1-9ADD-4F1E-8467-67A4DE6549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C9314F5C-F832-4D03-AAA3-1E32345920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675F248-A2DB-4011-B27E-EDC3BD5BECC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A4A023BD-4E1A-4F4C-B46E-82C45DBF2027}"/>
              </a:ext>
            </a:extLst>
          </p:cNvPr>
          <p:cNvSpPr>
            <a:spLocks noGrp="1"/>
          </p:cNvSpPr>
          <p:nvPr>
            <p:ph type="dt" sz="half" idx="10"/>
          </p:nvPr>
        </p:nvSpPr>
        <p:spPr/>
        <p:txBody>
          <a:bodyPr/>
          <a:lstStyle/>
          <a:p>
            <a:fld id="{04A5820E-7042-42DD-823F-F9C5C321B72C}" type="datetimeFigureOut">
              <a:rPr lang="es-EC" smtClean="0"/>
              <a:t>31/12/2022</a:t>
            </a:fld>
            <a:endParaRPr lang="es-EC"/>
          </a:p>
        </p:txBody>
      </p:sp>
      <p:sp>
        <p:nvSpPr>
          <p:cNvPr id="8" name="Marcador de pie de página 7">
            <a:extLst>
              <a:ext uri="{FF2B5EF4-FFF2-40B4-BE49-F238E27FC236}">
                <a16:creationId xmlns:a16="http://schemas.microsoft.com/office/drawing/2014/main" id="{49E590DA-106D-4A52-B54C-31236ABDE6BE}"/>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43DAAE7E-C5F2-47B6-B226-0FE248EA1E7E}"/>
              </a:ext>
            </a:extLst>
          </p:cNvPr>
          <p:cNvSpPr>
            <a:spLocks noGrp="1"/>
          </p:cNvSpPr>
          <p:nvPr>
            <p:ph type="sldNum" sz="quarter" idx="12"/>
          </p:nvPr>
        </p:nvSpPr>
        <p:spPr/>
        <p:txBody>
          <a:bodyPr/>
          <a:lstStyle/>
          <a:p>
            <a:fld id="{E7375051-752F-48BF-981B-045E939CED05}" type="slidenum">
              <a:rPr lang="es-EC" smtClean="0"/>
              <a:t>‹Nº›</a:t>
            </a:fld>
            <a:endParaRPr lang="es-EC"/>
          </a:p>
        </p:txBody>
      </p:sp>
    </p:spTree>
    <p:extLst>
      <p:ext uri="{BB962C8B-B14F-4D97-AF65-F5344CB8AC3E}">
        <p14:creationId xmlns:p14="http://schemas.microsoft.com/office/powerpoint/2010/main" val="12742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440D61-4432-4C1F-A7A6-199084A83E4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698EDCB5-BD47-4443-9631-0E2450F6213D}"/>
              </a:ext>
            </a:extLst>
          </p:cNvPr>
          <p:cNvSpPr>
            <a:spLocks noGrp="1"/>
          </p:cNvSpPr>
          <p:nvPr>
            <p:ph type="dt" sz="half" idx="10"/>
          </p:nvPr>
        </p:nvSpPr>
        <p:spPr/>
        <p:txBody>
          <a:bodyPr/>
          <a:lstStyle/>
          <a:p>
            <a:fld id="{04A5820E-7042-42DD-823F-F9C5C321B72C}" type="datetimeFigureOut">
              <a:rPr lang="es-EC" smtClean="0"/>
              <a:t>31/12/2022</a:t>
            </a:fld>
            <a:endParaRPr lang="es-EC"/>
          </a:p>
        </p:txBody>
      </p:sp>
      <p:sp>
        <p:nvSpPr>
          <p:cNvPr id="4" name="Marcador de pie de página 3">
            <a:extLst>
              <a:ext uri="{FF2B5EF4-FFF2-40B4-BE49-F238E27FC236}">
                <a16:creationId xmlns:a16="http://schemas.microsoft.com/office/drawing/2014/main" id="{C1C730E7-37BD-4A88-AB7E-20091A5AF12D}"/>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B041929E-4D36-426F-9360-D78FD1C11DE0}"/>
              </a:ext>
            </a:extLst>
          </p:cNvPr>
          <p:cNvSpPr>
            <a:spLocks noGrp="1"/>
          </p:cNvSpPr>
          <p:nvPr>
            <p:ph type="sldNum" sz="quarter" idx="12"/>
          </p:nvPr>
        </p:nvSpPr>
        <p:spPr/>
        <p:txBody>
          <a:bodyPr/>
          <a:lstStyle/>
          <a:p>
            <a:fld id="{E7375051-752F-48BF-981B-045E939CED05}" type="slidenum">
              <a:rPr lang="es-EC" smtClean="0"/>
              <a:t>‹Nº›</a:t>
            </a:fld>
            <a:endParaRPr lang="es-EC"/>
          </a:p>
        </p:txBody>
      </p:sp>
    </p:spTree>
    <p:extLst>
      <p:ext uri="{BB962C8B-B14F-4D97-AF65-F5344CB8AC3E}">
        <p14:creationId xmlns:p14="http://schemas.microsoft.com/office/powerpoint/2010/main" val="643868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46D1CCE-4F81-4446-9A10-2A3A69762442}"/>
              </a:ext>
            </a:extLst>
          </p:cNvPr>
          <p:cNvSpPr>
            <a:spLocks noGrp="1"/>
          </p:cNvSpPr>
          <p:nvPr>
            <p:ph type="dt" sz="half" idx="10"/>
          </p:nvPr>
        </p:nvSpPr>
        <p:spPr/>
        <p:txBody>
          <a:bodyPr/>
          <a:lstStyle/>
          <a:p>
            <a:fld id="{04A5820E-7042-42DD-823F-F9C5C321B72C}" type="datetimeFigureOut">
              <a:rPr lang="es-EC" smtClean="0"/>
              <a:t>31/12/2022</a:t>
            </a:fld>
            <a:endParaRPr lang="es-EC"/>
          </a:p>
        </p:txBody>
      </p:sp>
      <p:sp>
        <p:nvSpPr>
          <p:cNvPr id="3" name="Marcador de pie de página 2">
            <a:extLst>
              <a:ext uri="{FF2B5EF4-FFF2-40B4-BE49-F238E27FC236}">
                <a16:creationId xmlns:a16="http://schemas.microsoft.com/office/drawing/2014/main" id="{5B47FAA9-9A7F-40B4-9C53-18108FB9F37D}"/>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E7AC6FB4-16C5-4D0F-A5CF-DEF6E7270B27}"/>
              </a:ext>
            </a:extLst>
          </p:cNvPr>
          <p:cNvSpPr>
            <a:spLocks noGrp="1"/>
          </p:cNvSpPr>
          <p:nvPr>
            <p:ph type="sldNum" sz="quarter" idx="12"/>
          </p:nvPr>
        </p:nvSpPr>
        <p:spPr/>
        <p:txBody>
          <a:bodyPr/>
          <a:lstStyle/>
          <a:p>
            <a:fld id="{E7375051-752F-48BF-981B-045E939CED05}" type="slidenum">
              <a:rPr lang="es-EC" smtClean="0"/>
              <a:t>‹Nº›</a:t>
            </a:fld>
            <a:endParaRPr lang="es-EC"/>
          </a:p>
        </p:txBody>
      </p:sp>
    </p:spTree>
    <p:extLst>
      <p:ext uri="{BB962C8B-B14F-4D97-AF65-F5344CB8AC3E}">
        <p14:creationId xmlns:p14="http://schemas.microsoft.com/office/powerpoint/2010/main" val="308127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D70924-CA3D-43E2-921F-59AC2A252DA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14106921-A12C-42B7-8C86-FD60D79867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BF0AA8A8-982D-4AA1-B722-3781560BF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A74877-D919-4AE3-A541-DB026714A57E}"/>
              </a:ext>
            </a:extLst>
          </p:cNvPr>
          <p:cNvSpPr>
            <a:spLocks noGrp="1"/>
          </p:cNvSpPr>
          <p:nvPr>
            <p:ph type="dt" sz="half" idx="10"/>
          </p:nvPr>
        </p:nvSpPr>
        <p:spPr/>
        <p:txBody>
          <a:bodyPr/>
          <a:lstStyle/>
          <a:p>
            <a:fld id="{04A5820E-7042-42DD-823F-F9C5C321B72C}" type="datetimeFigureOut">
              <a:rPr lang="es-EC" smtClean="0"/>
              <a:t>31/12/2022</a:t>
            </a:fld>
            <a:endParaRPr lang="es-EC"/>
          </a:p>
        </p:txBody>
      </p:sp>
      <p:sp>
        <p:nvSpPr>
          <p:cNvPr id="6" name="Marcador de pie de página 5">
            <a:extLst>
              <a:ext uri="{FF2B5EF4-FFF2-40B4-BE49-F238E27FC236}">
                <a16:creationId xmlns:a16="http://schemas.microsoft.com/office/drawing/2014/main" id="{33B85C13-48AC-42B4-B4FB-3FA81C4E91EE}"/>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4C6BA0B9-BF30-47E5-8315-6E7635BF5696}"/>
              </a:ext>
            </a:extLst>
          </p:cNvPr>
          <p:cNvSpPr>
            <a:spLocks noGrp="1"/>
          </p:cNvSpPr>
          <p:nvPr>
            <p:ph type="sldNum" sz="quarter" idx="12"/>
          </p:nvPr>
        </p:nvSpPr>
        <p:spPr/>
        <p:txBody>
          <a:bodyPr/>
          <a:lstStyle/>
          <a:p>
            <a:fld id="{E7375051-752F-48BF-981B-045E939CED05}" type="slidenum">
              <a:rPr lang="es-EC" smtClean="0"/>
              <a:t>‹Nº›</a:t>
            </a:fld>
            <a:endParaRPr lang="es-EC"/>
          </a:p>
        </p:txBody>
      </p:sp>
    </p:spTree>
    <p:extLst>
      <p:ext uri="{BB962C8B-B14F-4D97-AF65-F5344CB8AC3E}">
        <p14:creationId xmlns:p14="http://schemas.microsoft.com/office/powerpoint/2010/main" val="43568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81632C-21D8-43F7-BA12-1CF62147BF6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7285BCD0-814D-4F84-99EE-33CF5A10F0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1302F3A9-70FC-418F-AB2C-D4664E030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712A6BB-4B26-4A1A-9057-13DE557272C3}"/>
              </a:ext>
            </a:extLst>
          </p:cNvPr>
          <p:cNvSpPr>
            <a:spLocks noGrp="1"/>
          </p:cNvSpPr>
          <p:nvPr>
            <p:ph type="dt" sz="half" idx="10"/>
          </p:nvPr>
        </p:nvSpPr>
        <p:spPr/>
        <p:txBody>
          <a:bodyPr/>
          <a:lstStyle/>
          <a:p>
            <a:fld id="{04A5820E-7042-42DD-823F-F9C5C321B72C}" type="datetimeFigureOut">
              <a:rPr lang="es-EC" smtClean="0"/>
              <a:t>31/12/2022</a:t>
            </a:fld>
            <a:endParaRPr lang="es-EC"/>
          </a:p>
        </p:txBody>
      </p:sp>
      <p:sp>
        <p:nvSpPr>
          <p:cNvPr id="6" name="Marcador de pie de página 5">
            <a:extLst>
              <a:ext uri="{FF2B5EF4-FFF2-40B4-BE49-F238E27FC236}">
                <a16:creationId xmlns:a16="http://schemas.microsoft.com/office/drawing/2014/main" id="{C5843AEB-A5C6-42E3-BC7B-1E4AFBEBE109}"/>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213CB6D9-1118-4EBD-B770-1897F04F64C8}"/>
              </a:ext>
            </a:extLst>
          </p:cNvPr>
          <p:cNvSpPr>
            <a:spLocks noGrp="1"/>
          </p:cNvSpPr>
          <p:nvPr>
            <p:ph type="sldNum" sz="quarter" idx="12"/>
          </p:nvPr>
        </p:nvSpPr>
        <p:spPr/>
        <p:txBody>
          <a:bodyPr/>
          <a:lstStyle/>
          <a:p>
            <a:fld id="{E7375051-752F-48BF-981B-045E939CED05}" type="slidenum">
              <a:rPr lang="es-EC" smtClean="0"/>
              <a:t>‹Nº›</a:t>
            </a:fld>
            <a:endParaRPr lang="es-EC"/>
          </a:p>
        </p:txBody>
      </p:sp>
    </p:spTree>
    <p:extLst>
      <p:ext uri="{BB962C8B-B14F-4D97-AF65-F5344CB8AC3E}">
        <p14:creationId xmlns:p14="http://schemas.microsoft.com/office/powerpoint/2010/main" val="282353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22FDD88-FFCC-4BFF-B8D1-B8FDA0ECB1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7F08E751-E738-457C-8162-B1643AA898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CED8E65-1558-4998-8807-B9F8EF4EBC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5820E-7042-42DD-823F-F9C5C321B72C}" type="datetimeFigureOut">
              <a:rPr lang="es-EC" smtClean="0"/>
              <a:t>31/12/2022</a:t>
            </a:fld>
            <a:endParaRPr lang="es-EC"/>
          </a:p>
        </p:txBody>
      </p:sp>
      <p:sp>
        <p:nvSpPr>
          <p:cNvPr id="5" name="Marcador de pie de página 4">
            <a:extLst>
              <a:ext uri="{FF2B5EF4-FFF2-40B4-BE49-F238E27FC236}">
                <a16:creationId xmlns:a16="http://schemas.microsoft.com/office/drawing/2014/main" id="{51F22D76-A17E-46D2-8768-404780BF11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5FD83792-D948-4B49-96AA-DEE56B69E7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75051-752F-48BF-981B-045E939CED05}" type="slidenum">
              <a:rPr lang="es-EC" smtClean="0"/>
              <a:t>‹Nº›</a:t>
            </a:fld>
            <a:endParaRPr lang="es-EC"/>
          </a:p>
        </p:txBody>
      </p:sp>
    </p:spTree>
    <p:extLst>
      <p:ext uri="{BB962C8B-B14F-4D97-AF65-F5344CB8AC3E}">
        <p14:creationId xmlns:p14="http://schemas.microsoft.com/office/powerpoint/2010/main" val="3344900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hyperlink" Target="https://es.slideshare.net/RoxannaBarzola/tipos-de-medios-educativos" TargetMode="External"/><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hyperlink" Target="http://sac30.blogspot.com/2012/11/los-medios-informaticos.html#:~:text=Entre%20ellos%20encontramos%20el%20hipertexto,v%C3%ADdeos%20interactivos%2C%20adem%C3%A1s%20de%20Internet" TargetMode="External"/><Relationship Id="rId4" Type="http://schemas.openxmlformats.org/officeDocument/2006/relationships/hyperlink" Target="https://es.slideshare.net/josealfredommartinez/recursos-didacticos-42113859"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B575E6-F5BF-42FB-9344-92F340EC612A}"/>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E4BE55F4-7A2D-47A7-9669-7D5DA8555DC9}"/>
              </a:ext>
            </a:extLst>
          </p:cNvPr>
          <p:cNvSpPr>
            <a:spLocks noGrp="1"/>
          </p:cNvSpPr>
          <p:nvPr>
            <p:ph type="ctrTitle"/>
          </p:nvPr>
        </p:nvSpPr>
        <p:spPr>
          <a:xfrm>
            <a:off x="1696278" y="1506676"/>
            <a:ext cx="9144000" cy="2387600"/>
          </a:xfrm>
        </p:spPr>
        <p:txBody>
          <a:bodyPr/>
          <a:lstStyle/>
          <a:p>
            <a:r>
              <a:rPr lang="es-EC" dirty="0">
                <a:solidFill>
                  <a:srgbClr val="0070C0"/>
                </a:solidFill>
                <a:latin typeface="Berlin Sans FB Demi" panose="020E0802020502020306" pitchFamily="34" charset="0"/>
              </a:rPr>
              <a:t>Tipos de Medios Educativos e Informáticos</a:t>
            </a:r>
          </a:p>
        </p:txBody>
      </p:sp>
      <p:sp>
        <p:nvSpPr>
          <p:cNvPr id="3" name="Subtítulo 2">
            <a:extLst>
              <a:ext uri="{FF2B5EF4-FFF2-40B4-BE49-F238E27FC236}">
                <a16:creationId xmlns:a16="http://schemas.microsoft.com/office/drawing/2014/main" id="{EA931ADB-EC89-4B24-8A70-8BE4BF92536B}"/>
              </a:ext>
            </a:extLst>
          </p:cNvPr>
          <p:cNvSpPr>
            <a:spLocks noGrp="1"/>
          </p:cNvSpPr>
          <p:nvPr>
            <p:ph type="subTitle" idx="1"/>
          </p:nvPr>
        </p:nvSpPr>
        <p:spPr>
          <a:xfrm>
            <a:off x="1524000" y="4052266"/>
            <a:ext cx="9144000" cy="1937371"/>
          </a:xfrm>
        </p:spPr>
        <p:txBody>
          <a:bodyPr>
            <a:normAutofit/>
          </a:bodyPr>
          <a:lstStyle/>
          <a:p>
            <a:r>
              <a:rPr lang="es-EC" b="1" dirty="0">
                <a:latin typeface="Arial Narrow" panose="020B0606020202030204" pitchFamily="34" charset="0"/>
              </a:rPr>
              <a:t>Nombre:</a:t>
            </a:r>
            <a:r>
              <a:rPr lang="es-EC" dirty="0">
                <a:latin typeface="Arial Narrow" panose="020B0606020202030204" pitchFamily="34" charset="0"/>
              </a:rPr>
              <a:t> Allisson Nicole Guerrero Martínez</a:t>
            </a:r>
          </a:p>
          <a:p>
            <a:r>
              <a:rPr lang="es-EC" b="1" dirty="0">
                <a:latin typeface="Arial Narrow" panose="020B0606020202030204" pitchFamily="34" charset="0"/>
              </a:rPr>
              <a:t>Profesora:</a:t>
            </a:r>
            <a:r>
              <a:rPr lang="es-EC" dirty="0">
                <a:latin typeface="Arial Narrow" panose="020B0606020202030204" pitchFamily="34" charset="0"/>
              </a:rPr>
              <a:t>  </a:t>
            </a:r>
            <a:r>
              <a:rPr lang="es-EC" dirty="0" err="1">
                <a:latin typeface="Arial Narrow" panose="020B0606020202030204" pitchFamily="34" charset="0"/>
              </a:rPr>
              <a:t>MCs</a:t>
            </a:r>
            <a:r>
              <a:rPr lang="es-EC" dirty="0">
                <a:latin typeface="Arial Narrow" panose="020B0606020202030204" pitchFamily="34" charset="0"/>
              </a:rPr>
              <a:t>. Digna Rosio Mejía Caguana </a:t>
            </a:r>
          </a:p>
          <a:p>
            <a:r>
              <a:rPr lang="es-EC" b="1" dirty="0">
                <a:latin typeface="Arial Narrow" panose="020B0606020202030204" pitchFamily="34" charset="0"/>
              </a:rPr>
              <a:t>Curso: </a:t>
            </a:r>
            <a:r>
              <a:rPr lang="es-EC" dirty="0">
                <a:latin typeface="Arial Narrow" panose="020B0606020202030204" pitchFamily="34" charset="0"/>
              </a:rPr>
              <a:t>PEI-S-CO-5-4 A2</a:t>
            </a:r>
          </a:p>
          <a:p>
            <a:r>
              <a:rPr lang="es-EC" b="1" dirty="0">
                <a:latin typeface="Arial Narrow" panose="020B0606020202030204" pitchFamily="34" charset="0"/>
              </a:rPr>
              <a:t>Fecha:</a:t>
            </a:r>
            <a:r>
              <a:rPr lang="es-EC" dirty="0">
                <a:latin typeface="Arial Narrow" panose="020B0606020202030204" pitchFamily="34" charset="0"/>
              </a:rPr>
              <a:t> 27 de diciembre del 2022</a:t>
            </a:r>
          </a:p>
        </p:txBody>
      </p:sp>
    </p:spTree>
    <p:extLst>
      <p:ext uri="{BB962C8B-B14F-4D97-AF65-F5344CB8AC3E}">
        <p14:creationId xmlns:p14="http://schemas.microsoft.com/office/powerpoint/2010/main" val="354789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C4E8F0B-D5DE-4EE3-8827-C5DA3AF71CFF}"/>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3D97E8E1-27DC-4B11-BAC9-B76E9CC45E26}"/>
              </a:ext>
            </a:extLst>
          </p:cNvPr>
          <p:cNvSpPr>
            <a:spLocks noGrp="1"/>
          </p:cNvSpPr>
          <p:nvPr>
            <p:ph type="title"/>
          </p:nvPr>
        </p:nvSpPr>
        <p:spPr>
          <a:xfrm>
            <a:off x="1908313" y="1637333"/>
            <a:ext cx="7788966" cy="1325563"/>
          </a:xfrm>
        </p:spPr>
        <p:txBody>
          <a:bodyPr/>
          <a:lstStyle/>
          <a:p>
            <a:pPr algn="ctr"/>
            <a:r>
              <a:rPr lang="es-EC" dirty="0">
                <a:solidFill>
                  <a:srgbClr val="7030A0"/>
                </a:solidFill>
                <a:latin typeface="Berlin Sans FB Demi" panose="020E0802020502020306" pitchFamily="34" charset="0"/>
              </a:rPr>
              <a:t>Tipos de Medios Informáticos</a:t>
            </a:r>
          </a:p>
        </p:txBody>
      </p:sp>
      <p:sp>
        <p:nvSpPr>
          <p:cNvPr id="3" name="Marcador de contenido 2">
            <a:extLst>
              <a:ext uri="{FF2B5EF4-FFF2-40B4-BE49-F238E27FC236}">
                <a16:creationId xmlns:a16="http://schemas.microsoft.com/office/drawing/2014/main" id="{00910410-EFEA-4A8F-99F1-73DD756CE042}"/>
              </a:ext>
            </a:extLst>
          </p:cNvPr>
          <p:cNvSpPr>
            <a:spLocks noGrp="1"/>
          </p:cNvSpPr>
          <p:nvPr>
            <p:ph idx="1"/>
          </p:nvPr>
        </p:nvSpPr>
        <p:spPr>
          <a:xfrm>
            <a:off x="838200" y="3124338"/>
            <a:ext cx="6211957" cy="2216288"/>
          </a:xfrm>
        </p:spPr>
        <p:txBody>
          <a:bodyPr/>
          <a:lstStyle/>
          <a:p>
            <a:pPr>
              <a:buBlip>
                <a:blip r:embed="rId3">
                  <a:extLst>
                    <a:ext uri="{96DAC541-7B7A-43D3-8B79-37D633B846F1}">
                      <asvg:svgBlip xmlns:asvg="http://schemas.microsoft.com/office/drawing/2016/SVG/main" r:embed="rId4"/>
                    </a:ext>
                  </a:extLst>
                </a:blip>
              </a:buBlip>
            </a:pPr>
            <a:r>
              <a:rPr lang="es-EC" dirty="0">
                <a:latin typeface="Arial Narrow" panose="020B0606020202030204" pitchFamily="34" charset="0"/>
              </a:rPr>
              <a:t>Multimedia.</a:t>
            </a:r>
          </a:p>
          <a:p>
            <a:pPr>
              <a:buBlip>
                <a:blip r:embed="rId3">
                  <a:extLst>
                    <a:ext uri="{96DAC541-7B7A-43D3-8B79-37D633B846F1}">
                      <asvg:svgBlip xmlns:asvg="http://schemas.microsoft.com/office/drawing/2016/SVG/main" r:embed="rId4"/>
                    </a:ext>
                  </a:extLst>
                </a:blip>
              </a:buBlip>
            </a:pPr>
            <a:r>
              <a:rPr lang="es-EC" dirty="0">
                <a:latin typeface="Arial Narrow" panose="020B0606020202030204" pitchFamily="34" charset="0"/>
              </a:rPr>
              <a:t>Presentaciones Didácticos en ordenador.</a:t>
            </a:r>
          </a:p>
          <a:p>
            <a:pPr>
              <a:buBlip>
                <a:blip r:embed="rId3">
                  <a:extLst>
                    <a:ext uri="{96DAC541-7B7A-43D3-8B79-37D633B846F1}">
                      <asvg:svgBlip xmlns:asvg="http://schemas.microsoft.com/office/drawing/2016/SVG/main" r:embed="rId4"/>
                    </a:ext>
                  </a:extLst>
                </a:blip>
              </a:buBlip>
            </a:pPr>
            <a:r>
              <a:rPr lang="es-EC" dirty="0">
                <a:latin typeface="Arial Narrow" panose="020B0606020202030204" pitchFamily="34" charset="0"/>
              </a:rPr>
              <a:t>Hipertexto.</a:t>
            </a:r>
          </a:p>
          <a:p>
            <a:pPr>
              <a:buBlip>
                <a:blip r:embed="rId3">
                  <a:extLst>
                    <a:ext uri="{96DAC541-7B7A-43D3-8B79-37D633B846F1}">
                      <asvg:svgBlip xmlns:asvg="http://schemas.microsoft.com/office/drawing/2016/SVG/main" r:embed="rId4"/>
                    </a:ext>
                  </a:extLst>
                </a:blip>
              </a:buBlip>
            </a:pPr>
            <a:r>
              <a:rPr lang="es-EC" dirty="0">
                <a:latin typeface="Arial Narrow" panose="020B0606020202030204" pitchFamily="34" charset="0"/>
              </a:rPr>
              <a:t>Video Interactivos.</a:t>
            </a:r>
          </a:p>
          <a:p>
            <a:pPr marL="0" indent="0">
              <a:buNone/>
            </a:pPr>
            <a:endParaRPr lang="es-EC" dirty="0"/>
          </a:p>
        </p:txBody>
      </p:sp>
      <p:pic>
        <p:nvPicPr>
          <p:cNvPr id="5" name="Imagen 4">
            <a:extLst>
              <a:ext uri="{FF2B5EF4-FFF2-40B4-BE49-F238E27FC236}">
                <a16:creationId xmlns:a16="http://schemas.microsoft.com/office/drawing/2014/main" id="{D1D0F703-7291-41C1-85D4-D9F40F3BE64E}"/>
              </a:ext>
            </a:extLst>
          </p:cNvPr>
          <p:cNvPicPr>
            <a:picLocks noChangeAspect="1"/>
          </p:cNvPicPr>
          <p:nvPr/>
        </p:nvPicPr>
        <p:blipFill>
          <a:blip r:embed="rId5"/>
          <a:stretch>
            <a:fillRect/>
          </a:stretch>
        </p:blipFill>
        <p:spPr>
          <a:xfrm>
            <a:off x="6954863" y="2891359"/>
            <a:ext cx="4007213" cy="3191389"/>
          </a:xfrm>
          <a:prstGeom prst="rect">
            <a:avLst/>
          </a:prstGeom>
          <a:ln>
            <a:noFill/>
          </a:ln>
          <a:effectLst>
            <a:softEdge rad="112500"/>
          </a:effectLst>
        </p:spPr>
      </p:pic>
    </p:spTree>
    <p:extLst>
      <p:ext uri="{BB962C8B-B14F-4D97-AF65-F5344CB8AC3E}">
        <p14:creationId xmlns:p14="http://schemas.microsoft.com/office/powerpoint/2010/main" val="382364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74DFDD8-DF1A-46E0-A284-26990F0B0B0F}"/>
              </a:ext>
            </a:extLst>
          </p:cNvPr>
          <p:cNvPicPr>
            <a:picLocks noChangeAspect="1"/>
          </p:cNvPicPr>
          <p:nvPr/>
        </p:nvPicPr>
        <p:blipFill>
          <a:blip r:embed="rId2"/>
          <a:stretch>
            <a:fillRect/>
          </a:stretch>
        </p:blipFill>
        <p:spPr>
          <a:xfrm>
            <a:off x="-1" y="-12700"/>
            <a:ext cx="12192001" cy="6878939"/>
          </a:xfrm>
          <a:prstGeom prst="rect">
            <a:avLst/>
          </a:prstGeom>
        </p:spPr>
      </p:pic>
      <p:sp>
        <p:nvSpPr>
          <p:cNvPr id="2" name="Título 1">
            <a:extLst>
              <a:ext uri="{FF2B5EF4-FFF2-40B4-BE49-F238E27FC236}">
                <a16:creationId xmlns:a16="http://schemas.microsoft.com/office/drawing/2014/main" id="{397BEB41-0BAD-4A53-AC72-A61D7B3461EB}"/>
              </a:ext>
            </a:extLst>
          </p:cNvPr>
          <p:cNvSpPr>
            <a:spLocks noGrp="1"/>
          </p:cNvSpPr>
          <p:nvPr>
            <p:ph type="title"/>
          </p:nvPr>
        </p:nvSpPr>
        <p:spPr>
          <a:xfrm>
            <a:off x="2004391" y="1040986"/>
            <a:ext cx="10515600" cy="1325563"/>
          </a:xfrm>
        </p:spPr>
        <p:txBody>
          <a:bodyPr/>
          <a:lstStyle/>
          <a:p>
            <a:pPr algn="ctr"/>
            <a:r>
              <a:rPr lang="es-EC" dirty="0">
                <a:solidFill>
                  <a:srgbClr val="7030A0"/>
                </a:solidFill>
                <a:latin typeface="Berlin Sans FB Demi" panose="020E0802020502020306" pitchFamily="34" charset="0"/>
              </a:rPr>
              <a:t>Bibliografía </a:t>
            </a:r>
          </a:p>
        </p:txBody>
      </p:sp>
      <p:sp>
        <p:nvSpPr>
          <p:cNvPr id="3" name="Marcador de contenido 2">
            <a:extLst>
              <a:ext uri="{FF2B5EF4-FFF2-40B4-BE49-F238E27FC236}">
                <a16:creationId xmlns:a16="http://schemas.microsoft.com/office/drawing/2014/main" id="{1DEC8F80-6347-48DC-8B22-670CD6019081}"/>
              </a:ext>
            </a:extLst>
          </p:cNvPr>
          <p:cNvSpPr>
            <a:spLocks noGrp="1"/>
          </p:cNvSpPr>
          <p:nvPr>
            <p:ph idx="1"/>
          </p:nvPr>
        </p:nvSpPr>
        <p:spPr>
          <a:xfrm>
            <a:off x="3419059" y="2001077"/>
            <a:ext cx="7368211" cy="3246783"/>
          </a:xfrm>
        </p:spPr>
        <p:txBody>
          <a:bodyPr>
            <a:normAutofit fontScale="92500"/>
          </a:bodyPr>
          <a:lstStyle/>
          <a:p>
            <a:pPr marL="0" indent="0">
              <a:buNone/>
            </a:pPr>
            <a:r>
              <a:rPr lang="es-EC" dirty="0">
                <a:hlinkClick r:id="rId3"/>
              </a:rPr>
              <a:t>https://es.slideshare.net/RoxannaBarzola/tipos-de-medios-educativos</a:t>
            </a:r>
            <a:endParaRPr lang="es-EC" dirty="0"/>
          </a:p>
          <a:p>
            <a:pPr marL="0" indent="0">
              <a:buNone/>
            </a:pPr>
            <a:r>
              <a:rPr lang="es-EC" dirty="0">
                <a:hlinkClick r:id="rId4"/>
              </a:rPr>
              <a:t>https://es.slideshare.net/josealfredommartinez/recursos-didacticos-42113859</a:t>
            </a:r>
            <a:endParaRPr lang="es-EC" dirty="0"/>
          </a:p>
          <a:p>
            <a:pPr marL="0" indent="0">
              <a:buNone/>
            </a:pPr>
            <a:r>
              <a:rPr lang="es-EC" dirty="0">
                <a:hlinkClick r:id="rId5"/>
              </a:rPr>
              <a:t>http://sac30.blogspot.com/2012/11/los-medios-informaticos.html#:~:text=Entre%20ellos%20encontramos%20el%20hipertexto,v%C3%ADdeos%20interactivos%2C%20adem%C3%A1s%20de%20Internet</a:t>
            </a:r>
            <a:r>
              <a:rPr lang="es-EC" dirty="0"/>
              <a:t>.</a:t>
            </a:r>
          </a:p>
          <a:p>
            <a:pPr marL="0" indent="0">
              <a:buNone/>
            </a:pPr>
            <a:endParaRPr lang="es-EC" dirty="0"/>
          </a:p>
        </p:txBody>
      </p:sp>
    </p:spTree>
    <p:extLst>
      <p:ext uri="{BB962C8B-B14F-4D97-AF65-F5344CB8AC3E}">
        <p14:creationId xmlns:p14="http://schemas.microsoft.com/office/powerpoint/2010/main" val="1118109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E851488-3655-4CED-A042-7C787D7B8B03}"/>
              </a:ext>
            </a:extLst>
          </p:cNvPr>
          <p:cNvPicPr>
            <a:picLocks noChangeAspect="1"/>
          </p:cNvPicPr>
          <p:nvPr/>
        </p:nvPicPr>
        <p:blipFill>
          <a:blip r:embed="rId2"/>
          <a:stretch>
            <a:fillRect/>
          </a:stretch>
        </p:blipFill>
        <p:spPr>
          <a:xfrm>
            <a:off x="0" y="0"/>
            <a:ext cx="12192000" cy="6900506"/>
          </a:xfrm>
          <a:prstGeom prst="rect">
            <a:avLst/>
          </a:prstGeom>
        </p:spPr>
      </p:pic>
      <p:sp>
        <p:nvSpPr>
          <p:cNvPr id="2" name="Título 1">
            <a:extLst>
              <a:ext uri="{FF2B5EF4-FFF2-40B4-BE49-F238E27FC236}">
                <a16:creationId xmlns:a16="http://schemas.microsoft.com/office/drawing/2014/main" id="{DB73FE93-8A72-4C5B-B636-68BCB881A1CC}"/>
              </a:ext>
            </a:extLst>
          </p:cNvPr>
          <p:cNvSpPr>
            <a:spLocks noGrp="1"/>
          </p:cNvSpPr>
          <p:nvPr>
            <p:ph type="title"/>
          </p:nvPr>
        </p:nvSpPr>
        <p:spPr>
          <a:xfrm>
            <a:off x="838200" y="1510747"/>
            <a:ext cx="10515600" cy="975070"/>
          </a:xfrm>
        </p:spPr>
        <p:txBody>
          <a:bodyPr/>
          <a:lstStyle/>
          <a:p>
            <a:pPr algn="ctr"/>
            <a:r>
              <a:rPr lang="es-EC" dirty="0">
                <a:solidFill>
                  <a:srgbClr val="7030A0"/>
                </a:solidFill>
                <a:latin typeface="Berlin Sans FB Demi" panose="020E0802020502020306" pitchFamily="34" charset="0"/>
              </a:rPr>
              <a:t>¿Qué son los Medios Educativos?</a:t>
            </a:r>
          </a:p>
        </p:txBody>
      </p:sp>
      <p:sp>
        <p:nvSpPr>
          <p:cNvPr id="3" name="Marcador de contenido 2">
            <a:extLst>
              <a:ext uri="{FF2B5EF4-FFF2-40B4-BE49-F238E27FC236}">
                <a16:creationId xmlns:a16="http://schemas.microsoft.com/office/drawing/2014/main" id="{B05DE718-C760-43EC-A2B5-B11B9D0D2F11}"/>
              </a:ext>
            </a:extLst>
          </p:cNvPr>
          <p:cNvSpPr>
            <a:spLocks noGrp="1"/>
          </p:cNvSpPr>
          <p:nvPr>
            <p:ph idx="1"/>
          </p:nvPr>
        </p:nvSpPr>
        <p:spPr>
          <a:xfrm>
            <a:off x="503583" y="2611172"/>
            <a:ext cx="10624931" cy="3461613"/>
          </a:xfrm>
        </p:spPr>
        <p:txBody>
          <a:bodyPr>
            <a:normAutofit/>
          </a:bodyPr>
          <a:lstStyle/>
          <a:p>
            <a:pPr marL="0" indent="0" algn="just">
              <a:buNone/>
            </a:pPr>
            <a:r>
              <a:rPr lang="es-EC" dirty="0">
                <a:latin typeface="Arial Narrow" panose="020B0606020202030204" pitchFamily="34" charset="0"/>
              </a:rPr>
              <a:t>Los medios educativos son todos aquellos recursos que se utilizan en el proceso de enseñanza-aprendizaje y que nos permite dar una enseñanza mas amplia de lo que se desea transmitir al educando. Un medio constituye un espacio situado entre varias cosas, un medio escolar es la intención entre los miembros del cuerpo docente y los estudiantes en un marco físico determinado.   </a:t>
            </a:r>
          </a:p>
          <a:p>
            <a:pPr marL="0" indent="0" algn="just">
              <a:buNone/>
            </a:pPr>
            <a:r>
              <a:rPr lang="es-EC" dirty="0">
                <a:latin typeface="Arial Narrow" panose="020B0606020202030204" pitchFamily="34" charset="0"/>
              </a:rPr>
              <a:t>Es cualquier elemento, aparato o representación que se emplea en una situación de enseñanza-aprendizaje para proveer información o facilitar la organización didáctica del mensaje que se desea comunicar.  </a:t>
            </a:r>
          </a:p>
        </p:txBody>
      </p:sp>
    </p:spTree>
    <p:extLst>
      <p:ext uri="{BB962C8B-B14F-4D97-AF65-F5344CB8AC3E}">
        <p14:creationId xmlns:p14="http://schemas.microsoft.com/office/powerpoint/2010/main" val="2940791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04C7E9B-819F-4DC2-8E57-55C2C9EF8C6B}"/>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78B4CF80-0BCC-480D-853E-8CA03BC553BF}"/>
              </a:ext>
            </a:extLst>
          </p:cNvPr>
          <p:cNvSpPr>
            <a:spLocks noGrp="1"/>
          </p:cNvSpPr>
          <p:nvPr>
            <p:ph type="title"/>
          </p:nvPr>
        </p:nvSpPr>
        <p:spPr>
          <a:xfrm>
            <a:off x="838200" y="978797"/>
            <a:ext cx="10515600" cy="933588"/>
          </a:xfrm>
        </p:spPr>
        <p:txBody>
          <a:bodyPr/>
          <a:lstStyle/>
          <a:p>
            <a:pPr algn="ctr"/>
            <a:r>
              <a:rPr lang="es-EC" dirty="0">
                <a:solidFill>
                  <a:srgbClr val="7030A0"/>
                </a:solidFill>
                <a:latin typeface="Berlin Sans FB Demi" panose="020E0802020502020306" pitchFamily="34" charset="0"/>
              </a:rPr>
              <a:t>Tipos de medios Educativos </a:t>
            </a:r>
          </a:p>
        </p:txBody>
      </p:sp>
      <p:sp>
        <p:nvSpPr>
          <p:cNvPr id="3" name="Marcador de contenido 2">
            <a:extLst>
              <a:ext uri="{FF2B5EF4-FFF2-40B4-BE49-F238E27FC236}">
                <a16:creationId xmlns:a16="http://schemas.microsoft.com/office/drawing/2014/main" id="{DEA55CFB-F0A5-4938-9C19-FE75E00F7003}"/>
              </a:ext>
            </a:extLst>
          </p:cNvPr>
          <p:cNvSpPr>
            <a:spLocks noGrp="1"/>
          </p:cNvSpPr>
          <p:nvPr>
            <p:ph idx="1"/>
          </p:nvPr>
        </p:nvSpPr>
        <p:spPr>
          <a:xfrm>
            <a:off x="639418" y="1678574"/>
            <a:ext cx="10515600" cy="2706618"/>
          </a:xfrm>
        </p:spPr>
        <p:txBody>
          <a:bodyPr/>
          <a:lstStyle/>
          <a:p>
            <a:pPr marL="514350" indent="-514350" algn="just">
              <a:buAutoNum type="arabicParenR"/>
            </a:pPr>
            <a:r>
              <a:rPr lang="es-EC" b="1" dirty="0">
                <a:latin typeface="Arial Narrow" panose="020B0606020202030204" pitchFamily="34" charset="0"/>
              </a:rPr>
              <a:t>Medio educativos visual.- </a:t>
            </a:r>
            <a:r>
              <a:rPr lang="es-EC" dirty="0">
                <a:latin typeface="Arial Narrow" panose="020B0606020202030204" pitchFamily="34" charset="0"/>
              </a:rPr>
              <a:t>Medio impreso (texto, cuadernos, revistas, </a:t>
            </a:r>
            <a:r>
              <a:rPr lang="es-EC" dirty="0" err="1">
                <a:latin typeface="Arial Narrow" panose="020B0606020202030204" pitchFamily="34" charset="0"/>
              </a:rPr>
              <a:t>etc</a:t>
            </a:r>
            <a:r>
              <a:rPr lang="es-EC" dirty="0">
                <a:latin typeface="Arial Narrow" panose="020B0606020202030204" pitchFamily="34" charset="0"/>
              </a:rPr>
              <a:t>), maquina de enseñar, computador, diapositivas, carteles, murales, pizarrón. </a:t>
            </a:r>
          </a:p>
          <a:p>
            <a:pPr marL="514350" indent="-514350" algn="just">
              <a:buAutoNum type="arabicParenR"/>
            </a:pPr>
            <a:r>
              <a:rPr lang="es-EC" b="1" dirty="0">
                <a:latin typeface="Arial Narrow" panose="020B0606020202030204" pitchFamily="34" charset="0"/>
              </a:rPr>
              <a:t>Medio educativo auditivo.- </a:t>
            </a:r>
            <a:r>
              <a:rPr lang="es-EC" dirty="0">
                <a:latin typeface="Arial Narrow" panose="020B0606020202030204" pitchFamily="34" charset="0"/>
              </a:rPr>
              <a:t>Palabras hablada (expresión, dialogo), radio, cintas grabadas, discos, teléfono (audio, teleconferencia).</a:t>
            </a:r>
          </a:p>
          <a:p>
            <a:pPr marL="514350" indent="-514350" algn="just">
              <a:buAutoNum type="arabicParenR"/>
            </a:pPr>
            <a:r>
              <a:rPr lang="es-EC" dirty="0">
                <a:latin typeface="Arial Narrow" panose="020B0606020202030204" pitchFamily="34" charset="0"/>
              </a:rPr>
              <a:t> </a:t>
            </a:r>
            <a:r>
              <a:rPr lang="es-EC" b="1" dirty="0">
                <a:latin typeface="Arial Narrow" panose="020B0606020202030204" pitchFamily="34" charset="0"/>
              </a:rPr>
              <a:t>Medio educativo audiovisual.- </a:t>
            </a:r>
            <a:r>
              <a:rPr lang="es-EC" dirty="0">
                <a:latin typeface="Arial Narrow" panose="020B0606020202030204" pitchFamily="34" charset="0"/>
              </a:rPr>
              <a:t>Video, televisión, videoconferencia, teleconferencia, informáticos (presentaciones didácticas en computador) .</a:t>
            </a:r>
          </a:p>
        </p:txBody>
      </p:sp>
      <p:pic>
        <p:nvPicPr>
          <p:cNvPr id="5" name="Imagen 4">
            <a:extLst>
              <a:ext uri="{FF2B5EF4-FFF2-40B4-BE49-F238E27FC236}">
                <a16:creationId xmlns:a16="http://schemas.microsoft.com/office/drawing/2014/main" id="{A01AEB4A-C6E3-4566-B785-197E57115F67}"/>
              </a:ext>
            </a:extLst>
          </p:cNvPr>
          <p:cNvPicPr>
            <a:picLocks noChangeAspect="1"/>
          </p:cNvPicPr>
          <p:nvPr/>
        </p:nvPicPr>
        <p:blipFill>
          <a:blip r:embed="rId3"/>
          <a:stretch>
            <a:fillRect/>
          </a:stretch>
        </p:blipFill>
        <p:spPr>
          <a:xfrm>
            <a:off x="4176694" y="4380430"/>
            <a:ext cx="4529984" cy="2402267"/>
          </a:xfrm>
          <a:prstGeom prst="rect">
            <a:avLst/>
          </a:prstGeom>
          <a:ln>
            <a:noFill/>
          </a:ln>
          <a:effectLst>
            <a:softEdge rad="112500"/>
          </a:effectLst>
        </p:spPr>
      </p:pic>
    </p:spTree>
    <p:extLst>
      <p:ext uri="{BB962C8B-B14F-4D97-AF65-F5344CB8AC3E}">
        <p14:creationId xmlns:p14="http://schemas.microsoft.com/office/powerpoint/2010/main" val="3351020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9419320-70C7-479B-A721-30529BFE601D}"/>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A1D1F3EB-7008-4360-920B-FFE39EAC6BC6}"/>
              </a:ext>
            </a:extLst>
          </p:cNvPr>
          <p:cNvSpPr>
            <a:spLocks noGrp="1"/>
          </p:cNvSpPr>
          <p:nvPr>
            <p:ph type="title"/>
          </p:nvPr>
        </p:nvSpPr>
        <p:spPr>
          <a:xfrm>
            <a:off x="838200" y="1107247"/>
            <a:ext cx="10515600" cy="1325563"/>
          </a:xfrm>
        </p:spPr>
        <p:txBody>
          <a:bodyPr/>
          <a:lstStyle/>
          <a:p>
            <a:pPr algn="ctr"/>
            <a:r>
              <a:rPr lang="es-EC" dirty="0">
                <a:solidFill>
                  <a:srgbClr val="7030A0"/>
                </a:solidFill>
                <a:latin typeface="Berlin Sans FB Demi" panose="020E0802020502020306" pitchFamily="34" charset="0"/>
              </a:rPr>
              <a:t>Tipos de Medios Educativos. </a:t>
            </a:r>
          </a:p>
        </p:txBody>
      </p:sp>
      <p:sp>
        <p:nvSpPr>
          <p:cNvPr id="3" name="Marcador de contenido 2">
            <a:extLst>
              <a:ext uri="{FF2B5EF4-FFF2-40B4-BE49-F238E27FC236}">
                <a16:creationId xmlns:a16="http://schemas.microsoft.com/office/drawing/2014/main" id="{223B0738-0527-474F-AEAC-675CD970D172}"/>
              </a:ext>
            </a:extLst>
          </p:cNvPr>
          <p:cNvSpPr>
            <a:spLocks noGrp="1"/>
          </p:cNvSpPr>
          <p:nvPr>
            <p:ph idx="1"/>
          </p:nvPr>
        </p:nvSpPr>
        <p:spPr>
          <a:xfrm>
            <a:off x="1606826" y="2140364"/>
            <a:ext cx="9259957" cy="2905401"/>
          </a:xfrm>
        </p:spPr>
        <p:txBody>
          <a:bodyPr>
            <a:normAutofit/>
          </a:bodyPr>
          <a:lstStyle/>
          <a:p>
            <a:pPr algn="just">
              <a:buBlip>
                <a:blip r:embed="rId3">
                  <a:extLst>
                    <a:ext uri="{96DAC541-7B7A-43D3-8B79-37D633B846F1}">
                      <asvg:svgBlip xmlns:asvg="http://schemas.microsoft.com/office/drawing/2016/SVG/main" r:embed="rId4"/>
                    </a:ext>
                  </a:extLst>
                </a:blip>
              </a:buBlip>
            </a:pPr>
            <a:r>
              <a:rPr lang="es-EC" sz="2400" b="1" dirty="0">
                <a:latin typeface="Arial Narrow" panose="020B0606020202030204" pitchFamily="34" charset="0"/>
              </a:rPr>
              <a:t>Medios Impresos.- </a:t>
            </a:r>
            <a:r>
              <a:rPr lang="es-EC" sz="2400" dirty="0">
                <a:latin typeface="Arial Narrow" panose="020B0606020202030204" pitchFamily="34" charset="0"/>
              </a:rPr>
              <a:t>Libro, revista, periódicos.</a:t>
            </a:r>
          </a:p>
          <a:p>
            <a:pPr algn="just">
              <a:buBlip>
                <a:blip r:embed="rId3">
                  <a:extLst>
                    <a:ext uri="{96DAC541-7B7A-43D3-8B79-37D633B846F1}">
                      <asvg:svgBlip xmlns:asvg="http://schemas.microsoft.com/office/drawing/2016/SVG/main" r:embed="rId4"/>
                    </a:ext>
                  </a:extLst>
                </a:blip>
              </a:buBlip>
            </a:pPr>
            <a:r>
              <a:rPr lang="es-EC" sz="2400" b="1" dirty="0">
                <a:latin typeface="Arial Narrow" panose="020B0606020202030204" pitchFamily="34" charset="0"/>
              </a:rPr>
              <a:t>Medio auditivo.-</a:t>
            </a:r>
            <a:r>
              <a:rPr lang="es-EC" sz="2400" dirty="0">
                <a:latin typeface="Arial Narrow" panose="020B0606020202030204" pitchFamily="34" charset="0"/>
              </a:rPr>
              <a:t>  Grabadoras, casetes de video y audio, DVD.</a:t>
            </a:r>
          </a:p>
          <a:p>
            <a:pPr algn="just">
              <a:buBlip>
                <a:blip r:embed="rId3">
                  <a:extLst>
                    <a:ext uri="{96DAC541-7B7A-43D3-8B79-37D633B846F1}">
                      <asvg:svgBlip xmlns:asvg="http://schemas.microsoft.com/office/drawing/2016/SVG/main" r:embed="rId4"/>
                    </a:ext>
                  </a:extLst>
                </a:blip>
              </a:buBlip>
            </a:pPr>
            <a:r>
              <a:rPr lang="es-EC" sz="2400" b="1" dirty="0">
                <a:latin typeface="Arial Narrow" panose="020B0606020202030204" pitchFamily="34" charset="0"/>
              </a:rPr>
              <a:t>Medio Audiovisual.- </a:t>
            </a:r>
            <a:r>
              <a:rPr lang="es-EC" sz="2400" dirty="0">
                <a:latin typeface="Arial Narrow" panose="020B0606020202030204" pitchFamily="34" charset="0"/>
              </a:rPr>
              <a:t>Video, televisión, series, presentaciones didácticas.</a:t>
            </a:r>
          </a:p>
          <a:p>
            <a:pPr algn="just">
              <a:buBlip>
                <a:blip r:embed="rId3">
                  <a:extLst>
                    <a:ext uri="{96DAC541-7B7A-43D3-8B79-37D633B846F1}">
                      <asvg:svgBlip xmlns:asvg="http://schemas.microsoft.com/office/drawing/2016/SVG/main" r:embed="rId4"/>
                    </a:ext>
                  </a:extLst>
                </a:blip>
              </a:buBlip>
            </a:pPr>
            <a:r>
              <a:rPr lang="es-EC" sz="2400" b="1" dirty="0">
                <a:latin typeface="Arial Narrow" panose="020B0606020202030204" pitchFamily="34" charset="0"/>
              </a:rPr>
              <a:t>Medio Informáticos.- </a:t>
            </a:r>
            <a:r>
              <a:rPr lang="es-EC" sz="2400" dirty="0">
                <a:latin typeface="Arial Narrow" panose="020B0606020202030204" pitchFamily="34" charset="0"/>
              </a:rPr>
              <a:t>Software, artículos mediante computador, multimedia y videos interactivos.</a:t>
            </a:r>
          </a:p>
          <a:p>
            <a:pPr algn="just">
              <a:buBlip>
                <a:blip r:embed="rId3">
                  <a:extLst>
                    <a:ext uri="{96DAC541-7B7A-43D3-8B79-37D633B846F1}">
                      <asvg:svgBlip xmlns:asvg="http://schemas.microsoft.com/office/drawing/2016/SVG/main" r:embed="rId4"/>
                    </a:ext>
                  </a:extLst>
                </a:blip>
              </a:buBlip>
            </a:pPr>
            <a:r>
              <a:rPr lang="es-EC" sz="2400" b="1" dirty="0">
                <a:latin typeface="Arial Narrow" panose="020B0606020202030204" pitchFamily="34" charset="0"/>
              </a:rPr>
              <a:t>Medios Telemáticos.- </a:t>
            </a:r>
            <a:r>
              <a:rPr lang="es-EC" sz="2400" dirty="0">
                <a:latin typeface="Arial Narrow" panose="020B0606020202030204" pitchFamily="34" charset="0"/>
              </a:rPr>
              <a:t>Internet. </a:t>
            </a:r>
          </a:p>
        </p:txBody>
      </p:sp>
    </p:spTree>
    <p:extLst>
      <p:ext uri="{BB962C8B-B14F-4D97-AF65-F5344CB8AC3E}">
        <p14:creationId xmlns:p14="http://schemas.microsoft.com/office/powerpoint/2010/main" val="3827491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E7DAEC4-7355-4991-B28A-8797FDE3B4FA}"/>
              </a:ext>
            </a:extLst>
          </p:cNvPr>
          <p:cNvPicPr>
            <a:picLocks noChangeAspect="1"/>
          </p:cNvPicPr>
          <p:nvPr/>
        </p:nvPicPr>
        <p:blipFill>
          <a:blip r:embed="rId2"/>
          <a:stretch>
            <a:fillRect/>
          </a:stretch>
        </p:blipFill>
        <p:spPr>
          <a:xfrm>
            <a:off x="0" y="0"/>
            <a:ext cx="12192001" cy="6876798"/>
          </a:xfrm>
          <a:prstGeom prst="rect">
            <a:avLst/>
          </a:prstGeom>
        </p:spPr>
      </p:pic>
      <p:sp>
        <p:nvSpPr>
          <p:cNvPr id="2" name="Título 1">
            <a:extLst>
              <a:ext uri="{FF2B5EF4-FFF2-40B4-BE49-F238E27FC236}">
                <a16:creationId xmlns:a16="http://schemas.microsoft.com/office/drawing/2014/main" id="{9640E561-F04B-43A4-8AB4-FD8FCA72E833}"/>
              </a:ext>
            </a:extLst>
          </p:cNvPr>
          <p:cNvSpPr>
            <a:spLocks noGrp="1"/>
          </p:cNvSpPr>
          <p:nvPr>
            <p:ph type="title"/>
          </p:nvPr>
        </p:nvSpPr>
        <p:spPr>
          <a:xfrm>
            <a:off x="1871869" y="1136167"/>
            <a:ext cx="8941905" cy="1325563"/>
          </a:xfrm>
        </p:spPr>
        <p:txBody>
          <a:bodyPr/>
          <a:lstStyle/>
          <a:p>
            <a:pPr algn="ctr"/>
            <a:r>
              <a:rPr lang="es-EC" dirty="0">
                <a:solidFill>
                  <a:srgbClr val="7030A0"/>
                </a:solidFill>
                <a:latin typeface="Berlin Sans FB Demi" panose="020E0802020502020306" pitchFamily="34" charset="0"/>
              </a:rPr>
              <a:t>Recursos Didácticos Tradicionales </a:t>
            </a:r>
          </a:p>
        </p:txBody>
      </p:sp>
      <p:sp>
        <p:nvSpPr>
          <p:cNvPr id="3" name="Marcador de contenido 2">
            <a:extLst>
              <a:ext uri="{FF2B5EF4-FFF2-40B4-BE49-F238E27FC236}">
                <a16:creationId xmlns:a16="http://schemas.microsoft.com/office/drawing/2014/main" id="{D513CAE7-A914-412D-860A-7367C9298E3D}"/>
              </a:ext>
            </a:extLst>
          </p:cNvPr>
          <p:cNvSpPr>
            <a:spLocks noGrp="1"/>
          </p:cNvSpPr>
          <p:nvPr>
            <p:ph idx="1"/>
          </p:nvPr>
        </p:nvSpPr>
        <p:spPr>
          <a:xfrm>
            <a:off x="1540565" y="2287588"/>
            <a:ext cx="6059371" cy="3434245"/>
          </a:xfrm>
        </p:spPr>
        <p:txBody>
          <a:bodyPr/>
          <a:lstStyle/>
          <a:p>
            <a:pPr marL="0" indent="0">
              <a:buNone/>
            </a:pPr>
            <a:r>
              <a:rPr lang="es-EC" dirty="0">
                <a:latin typeface="Arial Narrow" panose="020B0606020202030204" pitchFamily="34" charset="0"/>
              </a:rPr>
              <a:t>Son todos de mayor frecuencia se han venido utilizando en la enseñanza. </a:t>
            </a:r>
          </a:p>
          <a:p>
            <a:pPr>
              <a:buBlip>
                <a:blip r:embed="rId3">
                  <a:extLst>
                    <a:ext uri="{96DAC541-7B7A-43D3-8B79-37D633B846F1}">
                      <asvg:svgBlip xmlns:asvg="http://schemas.microsoft.com/office/drawing/2016/SVG/main" r:embed="rId4"/>
                    </a:ext>
                  </a:extLst>
                </a:blip>
              </a:buBlip>
            </a:pPr>
            <a:r>
              <a:rPr lang="es-EC" dirty="0">
                <a:latin typeface="Arial Narrow" panose="020B0606020202030204" pitchFamily="34" charset="0"/>
              </a:rPr>
              <a:t>El pizarrón.</a:t>
            </a:r>
          </a:p>
          <a:p>
            <a:pPr>
              <a:buBlip>
                <a:blip r:embed="rId3">
                  <a:extLst>
                    <a:ext uri="{96DAC541-7B7A-43D3-8B79-37D633B846F1}">
                      <asvg:svgBlip xmlns:asvg="http://schemas.microsoft.com/office/drawing/2016/SVG/main" r:embed="rId4"/>
                    </a:ext>
                  </a:extLst>
                </a:blip>
              </a:buBlip>
            </a:pPr>
            <a:r>
              <a:rPr lang="es-EC" dirty="0">
                <a:latin typeface="Arial Narrow" panose="020B0606020202030204" pitchFamily="34" charset="0"/>
              </a:rPr>
              <a:t>La cartelera.</a:t>
            </a:r>
          </a:p>
          <a:p>
            <a:pPr>
              <a:buBlip>
                <a:blip r:embed="rId3">
                  <a:extLst>
                    <a:ext uri="{96DAC541-7B7A-43D3-8B79-37D633B846F1}">
                      <asvg:svgBlip xmlns:asvg="http://schemas.microsoft.com/office/drawing/2016/SVG/main" r:embed="rId4"/>
                    </a:ext>
                  </a:extLst>
                </a:blip>
              </a:buBlip>
            </a:pPr>
            <a:r>
              <a:rPr lang="es-EC" dirty="0">
                <a:latin typeface="Arial Narrow" panose="020B0606020202030204" pitchFamily="34" charset="0"/>
              </a:rPr>
              <a:t>El Papelógrafo.</a:t>
            </a:r>
          </a:p>
          <a:p>
            <a:pPr>
              <a:buBlip>
                <a:blip r:embed="rId3">
                  <a:extLst>
                    <a:ext uri="{96DAC541-7B7A-43D3-8B79-37D633B846F1}">
                      <asvg:svgBlip xmlns:asvg="http://schemas.microsoft.com/office/drawing/2016/SVG/main" r:embed="rId4"/>
                    </a:ext>
                  </a:extLst>
                </a:blip>
              </a:buBlip>
            </a:pPr>
            <a:r>
              <a:rPr lang="es-EC" dirty="0">
                <a:latin typeface="Arial Narrow" panose="020B0606020202030204" pitchFamily="34" charset="0"/>
              </a:rPr>
              <a:t> El Proyector.</a:t>
            </a:r>
          </a:p>
          <a:p>
            <a:pPr>
              <a:buBlip>
                <a:blip r:embed="rId3">
                  <a:extLst>
                    <a:ext uri="{96DAC541-7B7A-43D3-8B79-37D633B846F1}">
                      <asvg:svgBlip xmlns:asvg="http://schemas.microsoft.com/office/drawing/2016/SVG/main" r:embed="rId4"/>
                    </a:ext>
                  </a:extLst>
                </a:blip>
              </a:buBlip>
            </a:pPr>
            <a:r>
              <a:rPr lang="es-EC" dirty="0">
                <a:latin typeface="Arial Narrow" panose="020B0606020202030204" pitchFamily="34" charset="0"/>
              </a:rPr>
              <a:t>Materiales escritos.</a:t>
            </a:r>
          </a:p>
          <a:p>
            <a:endParaRPr lang="es-EC" dirty="0"/>
          </a:p>
        </p:txBody>
      </p:sp>
      <p:pic>
        <p:nvPicPr>
          <p:cNvPr id="6" name="Imagen 5">
            <a:extLst>
              <a:ext uri="{FF2B5EF4-FFF2-40B4-BE49-F238E27FC236}">
                <a16:creationId xmlns:a16="http://schemas.microsoft.com/office/drawing/2014/main" id="{9985EA5C-D44F-43C9-BF10-53649DB7339C}"/>
              </a:ext>
            </a:extLst>
          </p:cNvPr>
          <p:cNvPicPr>
            <a:picLocks noChangeAspect="1"/>
          </p:cNvPicPr>
          <p:nvPr/>
        </p:nvPicPr>
        <p:blipFill>
          <a:blip r:embed="rId5"/>
          <a:stretch>
            <a:fillRect/>
          </a:stretch>
        </p:blipFill>
        <p:spPr>
          <a:xfrm>
            <a:off x="6917635" y="2461730"/>
            <a:ext cx="3896139" cy="2867508"/>
          </a:xfrm>
          <a:prstGeom prst="rect">
            <a:avLst/>
          </a:prstGeom>
          <a:ln>
            <a:noFill/>
          </a:ln>
          <a:effectLst>
            <a:softEdge rad="112500"/>
          </a:effectLst>
        </p:spPr>
      </p:pic>
    </p:spTree>
    <p:extLst>
      <p:ext uri="{BB962C8B-B14F-4D97-AF65-F5344CB8AC3E}">
        <p14:creationId xmlns:p14="http://schemas.microsoft.com/office/powerpoint/2010/main" val="832598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esthetic Pastel Pink Purple Microsoft Inspired Pop Up Message  Banner//moonbeige | การออกแบบกรอบ, พื้นหลัง, โปสเตอร์กราฟิกดีไซน์">
            <a:extLst>
              <a:ext uri="{FF2B5EF4-FFF2-40B4-BE49-F238E27FC236}">
                <a16:creationId xmlns:a16="http://schemas.microsoft.com/office/drawing/2014/main" id="{14D6CCDC-4ACE-4A5D-90EC-522A1D6A9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E5E5F129-23B0-4E15-BF69-1EF2D34068A1}"/>
              </a:ext>
            </a:extLst>
          </p:cNvPr>
          <p:cNvSpPr>
            <a:spLocks noGrp="1"/>
          </p:cNvSpPr>
          <p:nvPr>
            <p:ph type="title"/>
          </p:nvPr>
        </p:nvSpPr>
        <p:spPr>
          <a:xfrm>
            <a:off x="692426" y="1226517"/>
            <a:ext cx="10515600" cy="1325563"/>
          </a:xfrm>
        </p:spPr>
        <p:txBody>
          <a:bodyPr/>
          <a:lstStyle/>
          <a:p>
            <a:pPr algn="ctr"/>
            <a:r>
              <a:rPr lang="es-EC" dirty="0">
                <a:solidFill>
                  <a:srgbClr val="7030A0"/>
                </a:solidFill>
                <a:latin typeface="Berlin Sans FB Demi" panose="020E0802020502020306" pitchFamily="34" charset="0"/>
              </a:rPr>
              <a:t>¿Qué son los tipos de Medios educativos Informáticos?</a:t>
            </a:r>
          </a:p>
        </p:txBody>
      </p:sp>
      <p:sp>
        <p:nvSpPr>
          <p:cNvPr id="3" name="Marcador de contenido 2">
            <a:extLst>
              <a:ext uri="{FF2B5EF4-FFF2-40B4-BE49-F238E27FC236}">
                <a16:creationId xmlns:a16="http://schemas.microsoft.com/office/drawing/2014/main" id="{5316C3BA-E617-4C3E-A437-C7E4CF5B65A6}"/>
              </a:ext>
            </a:extLst>
          </p:cNvPr>
          <p:cNvSpPr>
            <a:spLocks noGrp="1"/>
          </p:cNvSpPr>
          <p:nvPr>
            <p:ph idx="1"/>
          </p:nvPr>
        </p:nvSpPr>
        <p:spPr>
          <a:xfrm>
            <a:off x="692426" y="2552080"/>
            <a:ext cx="10515600" cy="1792218"/>
          </a:xfrm>
        </p:spPr>
        <p:txBody>
          <a:bodyPr/>
          <a:lstStyle/>
          <a:p>
            <a:pPr marL="0" indent="0" algn="just">
              <a:buNone/>
            </a:pPr>
            <a:r>
              <a:rPr lang="es-EC" dirty="0">
                <a:latin typeface="Arial Narrow" panose="020B0606020202030204" pitchFamily="34" charset="0"/>
              </a:rPr>
              <a:t>Están configurados en un software y articulados mediante el ordenador. Se define como informática como la ciencia que estudia el tratamiento automático y racional de la información. Automático, al ser maquinas que realizan el trabajo de captura, proceso y representación de la información.  </a:t>
            </a:r>
          </a:p>
          <a:p>
            <a:pPr marL="0" indent="0">
              <a:buNone/>
            </a:pPr>
            <a:endParaRPr lang="es-EC" dirty="0"/>
          </a:p>
        </p:txBody>
      </p:sp>
      <p:pic>
        <p:nvPicPr>
          <p:cNvPr id="2052" name="Picture 4" descr="Los medios y materiales educativos y su relación con el aprendizaje de los  estudiantes de la II especialidad del idioma inglés">
            <a:extLst>
              <a:ext uri="{FF2B5EF4-FFF2-40B4-BE49-F238E27FC236}">
                <a16:creationId xmlns:a16="http://schemas.microsoft.com/office/drawing/2014/main" id="{DA0FCB5A-A16B-4E6F-835D-8CA9720BF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6735" y="4198523"/>
            <a:ext cx="7223125" cy="21892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252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29E038B-E48D-4578-9422-BA98EA2D9BB0}"/>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EA980024-3740-4B86-A782-2A7A839162A2}"/>
              </a:ext>
            </a:extLst>
          </p:cNvPr>
          <p:cNvSpPr>
            <a:spLocks noGrp="1"/>
          </p:cNvSpPr>
          <p:nvPr>
            <p:ph type="title"/>
          </p:nvPr>
        </p:nvSpPr>
        <p:spPr>
          <a:xfrm>
            <a:off x="1676400" y="1366525"/>
            <a:ext cx="4181061" cy="833335"/>
          </a:xfrm>
        </p:spPr>
        <p:txBody>
          <a:bodyPr/>
          <a:lstStyle/>
          <a:p>
            <a:r>
              <a:rPr lang="es-EC" dirty="0">
                <a:solidFill>
                  <a:srgbClr val="7030A0"/>
                </a:solidFill>
                <a:latin typeface="Berlin Sans FB Demi" panose="020E0802020502020306" pitchFamily="34" charset="0"/>
              </a:rPr>
              <a:t>Características </a:t>
            </a:r>
          </a:p>
        </p:txBody>
      </p:sp>
      <p:sp>
        <p:nvSpPr>
          <p:cNvPr id="3" name="Marcador de contenido 2">
            <a:extLst>
              <a:ext uri="{FF2B5EF4-FFF2-40B4-BE49-F238E27FC236}">
                <a16:creationId xmlns:a16="http://schemas.microsoft.com/office/drawing/2014/main" id="{B4F12D93-9FFF-426F-9237-E28FB5DCCC9B}"/>
              </a:ext>
            </a:extLst>
          </p:cNvPr>
          <p:cNvSpPr>
            <a:spLocks noGrp="1"/>
          </p:cNvSpPr>
          <p:nvPr>
            <p:ph idx="1"/>
          </p:nvPr>
        </p:nvSpPr>
        <p:spPr>
          <a:xfrm>
            <a:off x="1676400" y="2054087"/>
            <a:ext cx="10515600" cy="2822713"/>
          </a:xfrm>
        </p:spPr>
        <p:txBody>
          <a:bodyPr>
            <a:noAutofit/>
          </a:bodyPr>
          <a:lstStyle/>
          <a:p>
            <a:pPr algn="just">
              <a:buBlip>
                <a:blip r:embed="rId3">
                  <a:extLst>
                    <a:ext uri="{96DAC541-7B7A-43D3-8B79-37D633B846F1}">
                      <asvg:svgBlip xmlns:asvg="http://schemas.microsoft.com/office/drawing/2016/SVG/main" r:embed="rId4"/>
                    </a:ext>
                  </a:extLst>
                </a:blip>
              </a:buBlip>
            </a:pPr>
            <a:r>
              <a:rPr lang="es-EC" sz="2400" dirty="0">
                <a:latin typeface="Arial Narrow" panose="020B0606020202030204" pitchFamily="34" charset="0"/>
              </a:rPr>
              <a:t>Son configurados en un software.</a:t>
            </a:r>
          </a:p>
          <a:p>
            <a:pPr algn="just">
              <a:buBlip>
                <a:blip r:embed="rId3">
                  <a:extLst>
                    <a:ext uri="{96DAC541-7B7A-43D3-8B79-37D633B846F1}">
                      <asvg:svgBlip xmlns:asvg="http://schemas.microsoft.com/office/drawing/2016/SVG/main" r:embed="rId4"/>
                    </a:ext>
                  </a:extLst>
                </a:blip>
              </a:buBlip>
            </a:pPr>
            <a:r>
              <a:rPr lang="es-EC" sz="2400" dirty="0">
                <a:latin typeface="Arial Narrow" panose="020B0606020202030204" pitchFamily="34" charset="0"/>
              </a:rPr>
              <a:t>Gran flexibilidad por su estructura no lineal.</a:t>
            </a:r>
          </a:p>
          <a:p>
            <a:pPr algn="just">
              <a:buBlip>
                <a:blip r:embed="rId3">
                  <a:extLst>
                    <a:ext uri="{96DAC541-7B7A-43D3-8B79-37D633B846F1}">
                      <asvg:svgBlip xmlns:asvg="http://schemas.microsoft.com/office/drawing/2016/SVG/main" r:embed="rId4"/>
                    </a:ext>
                  </a:extLst>
                </a:blip>
              </a:buBlip>
            </a:pPr>
            <a:r>
              <a:rPr lang="es-EC" sz="2400" dirty="0">
                <a:latin typeface="Arial Narrow" panose="020B0606020202030204" pitchFamily="34" charset="0"/>
              </a:rPr>
              <a:t>Alta interactividad.</a:t>
            </a:r>
          </a:p>
          <a:p>
            <a:pPr algn="just">
              <a:buBlip>
                <a:blip r:embed="rId3">
                  <a:extLst>
                    <a:ext uri="{96DAC541-7B7A-43D3-8B79-37D633B846F1}">
                      <asvg:svgBlip xmlns:asvg="http://schemas.microsoft.com/office/drawing/2016/SVG/main" r:embed="rId4"/>
                    </a:ext>
                  </a:extLst>
                </a:blip>
              </a:buBlip>
            </a:pPr>
            <a:r>
              <a:rPr lang="es-EC" sz="2400" dirty="0">
                <a:latin typeface="Arial Narrow" panose="020B0606020202030204" pitchFamily="34" charset="0"/>
              </a:rPr>
              <a:t>Aprendizaje auto dirigido.</a:t>
            </a:r>
          </a:p>
          <a:p>
            <a:pPr algn="just">
              <a:buBlip>
                <a:blip r:embed="rId3">
                  <a:extLst>
                    <a:ext uri="{96DAC541-7B7A-43D3-8B79-37D633B846F1}">
                      <asvg:svgBlip xmlns:asvg="http://schemas.microsoft.com/office/drawing/2016/SVG/main" r:embed="rId4"/>
                    </a:ext>
                  </a:extLst>
                </a:blip>
              </a:buBlip>
            </a:pPr>
            <a:r>
              <a:rPr lang="es-EC" sz="2400" dirty="0">
                <a:latin typeface="Arial Narrow" panose="020B0606020202030204" pitchFamily="34" charset="0"/>
              </a:rPr>
              <a:t>Es dinámico, no es estático como otros medios (impresos).</a:t>
            </a:r>
          </a:p>
          <a:p>
            <a:pPr algn="just">
              <a:buBlip>
                <a:blip r:embed="rId3">
                  <a:extLst>
                    <a:ext uri="{96DAC541-7B7A-43D3-8B79-37D633B846F1}">
                      <asvg:svgBlip xmlns:asvg="http://schemas.microsoft.com/office/drawing/2016/SVG/main" r:embed="rId4"/>
                    </a:ext>
                  </a:extLst>
                </a:blip>
              </a:buBlip>
            </a:pPr>
            <a:r>
              <a:rPr lang="es-EC" sz="2400" dirty="0">
                <a:latin typeface="Arial Narrow" panose="020B0606020202030204" pitchFamily="34" charset="0"/>
              </a:rPr>
              <a:t>La persona construye su conocimiento de forma individual o grupal.</a:t>
            </a:r>
          </a:p>
          <a:p>
            <a:pPr marL="0" indent="0">
              <a:buNone/>
            </a:pPr>
            <a:r>
              <a:rPr lang="es-EC" sz="2400" dirty="0"/>
              <a:t> </a:t>
            </a:r>
          </a:p>
        </p:txBody>
      </p:sp>
    </p:spTree>
    <p:extLst>
      <p:ext uri="{BB962C8B-B14F-4D97-AF65-F5344CB8AC3E}">
        <p14:creationId xmlns:p14="http://schemas.microsoft.com/office/powerpoint/2010/main" val="2982019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EDAB47D-3C17-44E7-89A5-B171AE8D0EC9}"/>
              </a:ext>
            </a:extLst>
          </p:cNvPr>
          <p:cNvPicPr>
            <a:picLocks noChangeAspect="1"/>
          </p:cNvPicPr>
          <p:nvPr/>
        </p:nvPicPr>
        <p:blipFill>
          <a:blip r:embed="rId2"/>
          <a:stretch>
            <a:fillRect/>
          </a:stretch>
        </p:blipFill>
        <p:spPr>
          <a:xfrm>
            <a:off x="-1" y="0"/>
            <a:ext cx="12298017" cy="6858000"/>
          </a:xfrm>
          <a:prstGeom prst="rect">
            <a:avLst/>
          </a:prstGeom>
        </p:spPr>
      </p:pic>
      <p:sp>
        <p:nvSpPr>
          <p:cNvPr id="2" name="Título 1">
            <a:extLst>
              <a:ext uri="{FF2B5EF4-FFF2-40B4-BE49-F238E27FC236}">
                <a16:creationId xmlns:a16="http://schemas.microsoft.com/office/drawing/2014/main" id="{3CCF7727-C053-4CFC-8875-825D7F96B04B}"/>
              </a:ext>
            </a:extLst>
          </p:cNvPr>
          <p:cNvSpPr>
            <a:spLocks noGrp="1"/>
          </p:cNvSpPr>
          <p:nvPr>
            <p:ph type="title"/>
          </p:nvPr>
        </p:nvSpPr>
        <p:spPr>
          <a:xfrm>
            <a:off x="679174" y="725933"/>
            <a:ext cx="10515600" cy="577505"/>
          </a:xfrm>
        </p:spPr>
        <p:txBody>
          <a:bodyPr>
            <a:normAutofit fontScale="90000"/>
          </a:bodyPr>
          <a:lstStyle/>
          <a:p>
            <a:pPr algn="ctr"/>
            <a:r>
              <a:rPr lang="es-EC" sz="4000" dirty="0">
                <a:solidFill>
                  <a:srgbClr val="7030A0"/>
                </a:solidFill>
                <a:latin typeface="Berlin Sans FB Demi" panose="020E0802020502020306" pitchFamily="34" charset="0"/>
              </a:rPr>
              <a:t>Función de los Medios Informáticos</a:t>
            </a:r>
          </a:p>
        </p:txBody>
      </p:sp>
      <p:sp>
        <p:nvSpPr>
          <p:cNvPr id="3" name="Marcador de contenido 2">
            <a:extLst>
              <a:ext uri="{FF2B5EF4-FFF2-40B4-BE49-F238E27FC236}">
                <a16:creationId xmlns:a16="http://schemas.microsoft.com/office/drawing/2014/main" id="{18CE450F-70F2-4656-8B0D-B7D7CCFCC8E9}"/>
              </a:ext>
            </a:extLst>
          </p:cNvPr>
          <p:cNvSpPr>
            <a:spLocks noGrp="1"/>
          </p:cNvSpPr>
          <p:nvPr>
            <p:ph idx="1"/>
          </p:nvPr>
        </p:nvSpPr>
        <p:spPr>
          <a:xfrm>
            <a:off x="584166" y="1558167"/>
            <a:ext cx="10610608" cy="4467599"/>
          </a:xfrm>
        </p:spPr>
        <p:txBody>
          <a:bodyPr>
            <a:normAutofit lnSpcReduction="10000"/>
          </a:bodyPr>
          <a:lstStyle/>
          <a:p>
            <a:pPr algn="just"/>
            <a:r>
              <a:rPr lang="es-EC" b="1" dirty="0">
                <a:latin typeface="Arial Narrow" panose="020B0606020202030204" pitchFamily="34" charset="0"/>
              </a:rPr>
              <a:t>Función informativas.- </a:t>
            </a:r>
            <a:r>
              <a:rPr lang="es-EC" dirty="0">
                <a:latin typeface="Arial Narrow" panose="020B0606020202030204" pitchFamily="34" charset="0"/>
              </a:rPr>
              <a:t>Proporcionan una información estructurada de la realidad a los estudiantes.</a:t>
            </a:r>
          </a:p>
          <a:p>
            <a:pPr algn="just"/>
            <a:r>
              <a:rPr lang="es-EC" b="1" dirty="0">
                <a:latin typeface="Arial Narrow" panose="020B0606020202030204" pitchFamily="34" charset="0"/>
              </a:rPr>
              <a:t>Función instructiva.- </a:t>
            </a:r>
            <a:r>
              <a:rPr lang="es-EC" dirty="0">
                <a:latin typeface="Arial Narrow" panose="020B0606020202030204" pitchFamily="34" charset="0"/>
              </a:rPr>
              <a:t>Dirigen las actividades de los estudiantes en función de sus respuestas y procesos.</a:t>
            </a:r>
          </a:p>
          <a:p>
            <a:pPr algn="just"/>
            <a:r>
              <a:rPr lang="es-EC" b="1" dirty="0">
                <a:latin typeface="Arial Narrow" panose="020B0606020202030204" pitchFamily="34" charset="0"/>
              </a:rPr>
              <a:t>Función evaluadora.- </a:t>
            </a:r>
            <a:r>
              <a:rPr lang="es-EC" dirty="0">
                <a:latin typeface="Arial Narrow" panose="020B0606020202030204" pitchFamily="34" charset="0"/>
              </a:rPr>
              <a:t>Permite que los alumnos reciban las correcciones de manera inmediata y evitar cometer el error en próximas ocasiones. </a:t>
            </a:r>
          </a:p>
          <a:p>
            <a:pPr algn="just"/>
            <a:r>
              <a:rPr lang="es-EC" b="1" dirty="0">
                <a:latin typeface="Arial Narrow" panose="020B0606020202030204" pitchFamily="34" charset="0"/>
              </a:rPr>
              <a:t>Función investigadora.-  </a:t>
            </a:r>
            <a:r>
              <a:rPr lang="es-EC" dirty="0">
                <a:latin typeface="Arial Narrow" panose="020B0606020202030204" pitchFamily="34" charset="0"/>
              </a:rPr>
              <a:t>Los programas no directivos, ofrecen a los estudiantes interesantes entornos para investigar. </a:t>
            </a:r>
          </a:p>
          <a:p>
            <a:pPr algn="just"/>
            <a:r>
              <a:rPr lang="es-EC" b="1" dirty="0">
                <a:latin typeface="Arial Narrow" panose="020B0606020202030204" pitchFamily="34" charset="0"/>
              </a:rPr>
              <a:t>Función expresiva.-  </a:t>
            </a:r>
            <a:r>
              <a:rPr lang="es-EC" dirty="0">
                <a:latin typeface="Arial Narrow" panose="020B0606020202030204" pitchFamily="34" charset="0"/>
              </a:rPr>
              <a:t>Los investigadores y internet, nos han dado la posibilidad de poder expresar nuestro conocimiento y sentimientos alrededor del mundo.</a:t>
            </a:r>
          </a:p>
          <a:p>
            <a:endParaRPr lang="es-EC" dirty="0"/>
          </a:p>
        </p:txBody>
      </p:sp>
    </p:spTree>
    <p:extLst>
      <p:ext uri="{BB962C8B-B14F-4D97-AF65-F5344CB8AC3E}">
        <p14:creationId xmlns:p14="http://schemas.microsoft.com/office/powerpoint/2010/main" val="4085175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8D86BD4-D95D-4423-BA12-57715DD525E0}"/>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9BC69C79-73A9-4179-BFEF-4501AD473AC1}"/>
              </a:ext>
            </a:extLst>
          </p:cNvPr>
          <p:cNvSpPr>
            <a:spLocks noGrp="1"/>
          </p:cNvSpPr>
          <p:nvPr>
            <p:ph type="title"/>
          </p:nvPr>
        </p:nvSpPr>
        <p:spPr>
          <a:xfrm>
            <a:off x="846483" y="1425299"/>
            <a:ext cx="10515600" cy="1325563"/>
          </a:xfrm>
        </p:spPr>
        <p:txBody>
          <a:bodyPr/>
          <a:lstStyle/>
          <a:p>
            <a:pPr algn="ctr"/>
            <a:r>
              <a:rPr lang="es-EC" dirty="0">
                <a:solidFill>
                  <a:srgbClr val="7030A0"/>
                </a:solidFill>
                <a:latin typeface="Berlin Sans FB Demi" panose="020E0802020502020306" pitchFamily="34" charset="0"/>
              </a:rPr>
              <a:t>Uso didáctico de los Medios Informáticos </a:t>
            </a:r>
          </a:p>
        </p:txBody>
      </p:sp>
      <p:sp>
        <p:nvSpPr>
          <p:cNvPr id="3" name="Marcador de contenido 2">
            <a:extLst>
              <a:ext uri="{FF2B5EF4-FFF2-40B4-BE49-F238E27FC236}">
                <a16:creationId xmlns:a16="http://schemas.microsoft.com/office/drawing/2014/main" id="{BC2FC687-B322-4C56-8FFD-6221CB6F507D}"/>
              </a:ext>
            </a:extLst>
          </p:cNvPr>
          <p:cNvSpPr>
            <a:spLocks noGrp="1"/>
          </p:cNvSpPr>
          <p:nvPr>
            <p:ph idx="1"/>
          </p:nvPr>
        </p:nvSpPr>
        <p:spPr>
          <a:xfrm>
            <a:off x="652670" y="2514738"/>
            <a:ext cx="10903226" cy="3806549"/>
          </a:xfrm>
        </p:spPr>
        <p:txBody>
          <a:bodyPr/>
          <a:lstStyle/>
          <a:p>
            <a:pPr algn="just">
              <a:buBlip>
                <a:blip r:embed="rId3"/>
              </a:buBlip>
            </a:pPr>
            <a:r>
              <a:rPr lang="es-EC" dirty="0"/>
              <a:t> </a:t>
            </a:r>
            <a:r>
              <a:rPr lang="es-EC" dirty="0">
                <a:latin typeface="Arial Narrow" panose="020B0606020202030204" pitchFamily="34" charset="0"/>
              </a:rPr>
              <a:t>En base a leer un documento en la red. Realizar una síntesis y una opinión personal.</a:t>
            </a:r>
          </a:p>
          <a:p>
            <a:pPr algn="just">
              <a:buBlip>
                <a:blip r:embed="rId3"/>
              </a:buBlip>
            </a:pPr>
            <a:r>
              <a:rPr lang="es-EC" dirty="0">
                <a:latin typeface="Arial Narrow" panose="020B0606020202030204" pitchFamily="34" charset="0"/>
              </a:rPr>
              <a:t>Hacer actividades online, por ejemplo en una Wiki.</a:t>
            </a:r>
          </a:p>
          <a:p>
            <a:pPr algn="just">
              <a:buBlip>
                <a:blip r:embed="rId3"/>
              </a:buBlip>
            </a:pPr>
            <a:r>
              <a:rPr lang="es-EC" dirty="0">
                <a:latin typeface="Arial Narrow" panose="020B0606020202030204" pitchFamily="34" charset="0"/>
              </a:rPr>
              <a:t>Crearse una cuenta de correo y mandarse los resúmenes que han realizado en clase.</a:t>
            </a:r>
          </a:p>
          <a:p>
            <a:pPr algn="just">
              <a:buBlip>
                <a:blip r:embed="rId3"/>
              </a:buBlip>
            </a:pPr>
            <a:r>
              <a:rPr lang="es-EC" dirty="0">
                <a:latin typeface="Arial Narrow" panose="020B0606020202030204" pitchFamily="34" charset="0"/>
              </a:rPr>
              <a:t>Crear una presentación PowerPoint.</a:t>
            </a:r>
          </a:p>
          <a:p>
            <a:pPr algn="just">
              <a:buBlip>
                <a:blip r:embed="rId3"/>
              </a:buBlip>
            </a:pPr>
            <a:r>
              <a:rPr lang="es-EC" dirty="0">
                <a:latin typeface="Arial Narrow" panose="020B0606020202030204" pitchFamily="34" charset="0"/>
              </a:rPr>
              <a:t>Hacer un dibujo con Paint e incluirlo en los envíos de e-mail o adjuntarlo a textos. </a:t>
            </a:r>
          </a:p>
        </p:txBody>
      </p:sp>
    </p:spTree>
    <p:extLst>
      <p:ext uri="{BB962C8B-B14F-4D97-AF65-F5344CB8AC3E}">
        <p14:creationId xmlns:p14="http://schemas.microsoft.com/office/powerpoint/2010/main" val="30981921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745</TotalTime>
  <Words>660</Words>
  <Application>Microsoft Office PowerPoint</Application>
  <PresentationFormat>Panorámica</PresentationFormat>
  <Paragraphs>56</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Arial Narrow</vt:lpstr>
      <vt:lpstr>Berlin Sans FB Demi</vt:lpstr>
      <vt:lpstr>Calibri</vt:lpstr>
      <vt:lpstr>Calibri Light</vt:lpstr>
      <vt:lpstr>Tema de Office</vt:lpstr>
      <vt:lpstr>Tipos de Medios Educativos e Informáticos</vt:lpstr>
      <vt:lpstr>¿Qué son los Medios Educativos?</vt:lpstr>
      <vt:lpstr>Tipos de medios Educativos </vt:lpstr>
      <vt:lpstr>Tipos de Medios Educativos. </vt:lpstr>
      <vt:lpstr>Recursos Didácticos Tradicionales </vt:lpstr>
      <vt:lpstr>¿Qué son los tipos de Medios educativos Informáticos?</vt:lpstr>
      <vt:lpstr>Características </vt:lpstr>
      <vt:lpstr>Función de los Medios Informáticos</vt:lpstr>
      <vt:lpstr>Uso didáctico de los Medios Informáticos </vt:lpstr>
      <vt:lpstr>Tipos de Medios Informáticos</vt:lpstr>
      <vt:lpstr>Bibliografía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Tipos de Medios Educativos e Informaticos</dc:title>
  <dc:creator>User</dc:creator>
  <cp:lastModifiedBy>User</cp:lastModifiedBy>
  <cp:revision>37</cp:revision>
  <dcterms:created xsi:type="dcterms:W3CDTF">2022-12-26T18:14:35Z</dcterms:created>
  <dcterms:modified xsi:type="dcterms:W3CDTF">2022-12-31T17:41:54Z</dcterms:modified>
</cp:coreProperties>
</file>