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11" name="10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1A0C1F3-E3B4-40C9-8551-92BB44D32CF1}" type="datetimeFigureOut">
              <a:rPr lang="es-CL" smtClean="0"/>
              <a:t>26-04-2013</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3A38E33B-4A25-4C2B-914E-6CC6613A2815}" type="slidenum">
              <a:rPr lang="es-CL" smtClean="0"/>
              <a:t>‹Nº›</a:t>
            </a:fld>
            <a:endParaRPr lang="es-CL"/>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1A0C1F3-E3B4-40C9-8551-92BB44D32CF1}" type="datetimeFigureOut">
              <a:rPr lang="es-CL" smtClean="0"/>
              <a:t>26-04-2013</a:t>
            </a:fld>
            <a:endParaRPr lang="es-CL"/>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CL"/>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A38E33B-4A25-4C2B-914E-6CC6613A2815}"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L" dirty="0" smtClean="0"/>
              <a:t>Presentación N°2 diferencial, teorías.</a:t>
            </a:r>
            <a:endParaRPr lang="es-CL" dirty="0"/>
          </a:p>
        </p:txBody>
      </p:sp>
      <p:sp>
        <p:nvSpPr>
          <p:cNvPr id="3" name="2 Subtítulo"/>
          <p:cNvSpPr>
            <a:spLocks noGrp="1"/>
          </p:cNvSpPr>
          <p:nvPr>
            <p:ph type="subTitle" idx="1"/>
          </p:nvPr>
        </p:nvSpPr>
        <p:spPr/>
        <p:txBody>
          <a:bodyPr/>
          <a:lstStyle/>
          <a:p>
            <a:r>
              <a:rPr lang="es-CL" dirty="0" smtClean="0"/>
              <a:t>-Nombre: Esteban Vargas</a:t>
            </a:r>
            <a:endParaRPr lang="es-C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48680"/>
            <a:ext cx="8183880" cy="1051560"/>
          </a:xfrm>
        </p:spPr>
        <p:txBody>
          <a:bodyPr/>
          <a:lstStyle/>
          <a:p>
            <a:r>
              <a:rPr lang="es-CL" dirty="0" smtClean="0"/>
              <a:t>-</a:t>
            </a:r>
            <a:r>
              <a:rPr lang="es-CL" dirty="0" smtClean="0"/>
              <a:t>Teoría de </a:t>
            </a:r>
            <a:r>
              <a:rPr lang="es-CL" dirty="0" smtClean="0"/>
              <a:t>los coacervados:</a:t>
            </a:r>
            <a:endParaRPr lang="es-CL" dirty="0"/>
          </a:p>
        </p:txBody>
      </p:sp>
      <p:sp>
        <p:nvSpPr>
          <p:cNvPr id="3" name="2 Marcador de contenido"/>
          <p:cNvSpPr>
            <a:spLocks noGrp="1"/>
          </p:cNvSpPr>
          <p:nvPr>
            <p:ph idx="1"/>
          </p:nvPr>
        </p:nvSpPr>
        <p:spPr>
          <a:xfrm>
            <a:off x="395536" y="1772816"/>
            <a:ext cx="8183880" cy="4187952"/>
          </a:xfrm>
        </p:spPr>
        <p:txBody>
          <a:bodyPr>
            <a:normAutofit fontScale="70000" lnSpcReduction="20000"/>
          </a:bodyPr>
          <a:lstStyle/>
          <a:p>
            <a:pPr>
              <a:buNone/>
            </a:pPr>
            <a:r>
              <a:rPr lang="es-CL" b="1" dirty="0" smtClean="0"/>
              <a:t>        Coacervado</a:t>
            </a:r>
            <a:r>
              <a:rPr lang="es-CL" dirty="0" smtClean="0"/>
              <a:t> es el nombre con </a:t>
            </a:r>
            <a:r>
              <a:rPr lang="es-CL" dirty="0" smtClean="0"/>
              <a:t>el que</a:t>
            </a:r>
            <a:r>
              <a:rPr lang="es-CL" dirty="0" smtClean="0"/>
              <a:t> Alexander </a:t>
            </a:r>
            <a:r>
              <a:rPr lang="es-CL" dirty="0" err="1" smtClean="0"/>
              <a:t>Oparin</a:t>
            </a:r>
            <a:r>
              <a:rPr lang="es-CL" dirty="0" smtClean="0"/>
              <a:t> y John </a:t>
            </a:r>
            <a:r>
              <a:rPr lang="es-CL" dirty="0" err="1" smtClean="0"/>
              <a:t>Burdon</a:t>
            </a:r>
            <a:r>
              <a:rPr lang="es-CL" dirty="0" smtClean="0"/>
              <a:t> </a:t>
            </a:r>
            <a:r>
              <a:rPr lang="es-CL" dirty="0" err="1" smtClean="0"/>
              <a:t>Sanderson</a:t>
            </a:r>
            <a:r>
              <a:rPr lang="es-CL" dirty="0" smtClean="0"/>
              <a:t> </a:t>
            </a:r>
            <a:r>
              <a:rPr lang="es-CL" dirty="0" err="1" smtClean="0"/>
              <a:t>Haldane</a:t>
            </a:r>
            <a:r>
              <a:rPr lang="es-CL" dirty="0" smtClean="0"/>
              <a:t> denominaron a un tipo de </a:t>
            </a:r>
            <a:r>
              <a:rPr lang="es-CL" dirty="0" err="1" smtClean="0"/>
              <a:t>protobionte</a:t>
            </a:r>
            <a:r>
              <a:rPr lang="es-CL" dirty="0" smtClean="0"/>
              <a:t>.</a:t>
            </a:r>
          </a:p>
          <a:p>
            <a:pPr>
              <a:buNone/>
            </a:pPr>
            <a:r>
              <a:rPr lang="es-CL" dirty="0" smtClean="0"/>
              <a:t>   - </a:t>
            </a:r>
            <a:r>
              <a:rPr lang="es-CL" dirty="0" smtClean="0"/>
              <a:t>La insistencia de las lluvias durante millones de años acabó llevando a la creación de los primeros océanos de la Tierra, y hacia ellos fueron arrastradas, con las lluvias, las proteínas y aminoácidos que permanecían sobre las rocas</a:t>
            </a:r>
            <a:r>
              <a:rPr lang="es-CL" dirty="0" smtClean="0"/>
              <a:t>. - </a:t>
            </a:r>
            <a:r>
              <a:rPr lang="es-CL" dirty="0" smtClean="0"/>
              <a:t>Disueltas en agua, las proteínas formaron coloides. La interacción de los coloides llevó a la aparición de los coacervados. </a:t>
            </a:r>
            <a:br>
              <a:rPr lang="es-CL" dirty="0" smtClean="0"/>
            </a:br>
            <a:r>
              <a:rPr lang="es-CL" dirty="0" smtClean="0"/>
              <a:t>- Cuando ya había moléculas de </a:t>
            </a:r>
            <a:r>
              <a:rPr lang="es-CL" dirty="0" smtClean="0"/>
              <a:t>nucleoproteínas, los </a:t>
            </a:r>
            <a:r>
              <a:rPr lang="es-CL" dirty="0" smtClean="0"/>
              <a:t>coacervados pasaron a envolverlas. En aquel momento faltaba sólo que las moléculas de proteínas y de lípidos se organizasen en la periferia de cada </a:t>
            </a:r>
            <a:r>
              <a:rPr lang="es-CL" dirty="0" err="1" smtClean="0"/>
              <a:t>gotícula</a:t>
            </a:r>
            <a:r>
              <a:rPr lang="es-CL" dirty="0" smtClean="0"/>
              <a:t>, formando una membrana </a:t>
            </a:r>
            <a:r>
              <a:rPr lang="es-CL" dirty="0" err="1" smtClean="0"/>
              <a:t>lipoproteica</a:t>
            </a:r>
            <a:r>
              <a:rPr lang="es-CL" dirty="0" smtClean="0"/>
              <a:t>. Estaban formadas entonces las formas de vida más rudimentarias.</a:t>
            </a:r>
            <a:endParaRPr lang="es-CL" dirty="0" smtClean="0"/>
          </a:p>
          <a:p>
            <a:pPr>
              <a:buNone/>
            </a:pP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5437232" cy="5850976"/>
          </a:xfrm>
        </p:spPr>
        <p:txBody>
          <a:bodyPr>
            <a:normAutofit fontScale="70000" lnSpcReduction="20000"/>
          </a:bodyPr>
          <a:lstStyle/>
          <a:p>
            <a:r>
              <a:rPr lang="es-CL" dirty="0" smtClean="0"/>
              <a:t>Mecanismo sugerido para la replicación de los coacervados: </a:t>
            </a:r>
          </a:p>
          <a:p>
            <a:pPr>
              <a:buNone/>
            </a:pPr>
            <a:r>
              <a:rPr lang="es-CL" dirty="0" smtClean="0"/>
              <a:t>1. Se </a:t>
            </a:r>
            <a:r>
              <a:rPr lang="es-CL" dirty="0" smtClean="0"/>
              <a:t>forma una molécula organizada y relativamente estable.</a:t>
            </a:r>
          </a:p>
          <a:p>
            <a:pPr>
              <a:buNone/>
            </a:pPr>
            <a:r>
              <a:rPr lang="es-CL" dirty="0" smtClean="0"/>
              <a:t>2. Con </a:t>
            </a:r>
            <a:r>
              <a:rPr lang="es-CL" dirty="0" smtClean="0"/>
              <a:t>el tiempo otros materiales que corresponden a su conformación a una segunda molécula complementaria, es decir una macromolécula que se forma en el coacervado enlazando al mismo y creando algo que se puede llamar como un molde químico.</a:t>
            </a:r>
          </a:p>
          <a:p>
            <a:pPr>
              <a:buNone/>
            </a:pPr>
            <a:r>
              <a:rPr lang="es-CL" dirty="0" smtClean="0"/>
              <a:t>3. Este </a:t>
            </a:r>
            <a:r>
              <a:rPr lang="es-CL" dirty="0" smtClean="0"/>
              <a:t>molde se separa del coacervado.</a:t>
            </a:r>
          </a:p>
          <a:p>
            <a:pPr>
              <a:buNone/>
            </a:pPr>
            <a:r>
              <a:rPr lang="es-CL" dirty="0" smtClean="0"/>
              <a:t>4. Debido </a:t>
            </a:r>
            <a:r>
              <a:rPr lang="es-CL" dirty="0" smtClean="0"/>
              <a:t>a la gran cantidad de compuestos orgánicos que hay en el medio, el molde comienza a atraer compuestos que puede enlazar, recreando el coacervado original.</a:t>
            </a:r>
          </a:p>
          <a:p>
            <a:pPr>
              <a:buNone/>
            </a:pPr>
            <a:r>
              <a:rPr lang="es-CL" dirty="0" smtClean="0"/>
              <a:t>5. El </a:t>
            </a:r>
            <a:r>
              <a:rPr lang="es-CL" dirty="0" smtClean="0"/>
              <a:t>molde se separa (con su probable destrucción) del el coacervado así dando lugar a un "hijo".</a:t>
            </a:r>
          </a:p>
          <a:p>
            <a:endParaRPr lang="es-CL" dirty="0" smtClean="0"/>
          </a:p>
        </p:txBody>
      </p:sp>
      <p:pic>
        <p:nvPicPr>
          <p:cNvPr id="1026" name="Picture 2" descr="http://upload.wikimedia.org/wikipedia/commons/7/7b/Coacervado.jpg"/>
          <p:cNvPicPr>
            <a:picLocks noChangeAspect="1" noChangeArrowheads="1"/>
          </p:cNvPicPr>
          <p:nvPr/>
        </p:nvPicPr>
        <p:blipFill>
          <a:blip r:embed="rId2" cstate="print"/>
          <a:srcRect/>
          <a:stretch>
            <a:fillRect/>
          </a:stretch>
        </p:blipFill>
        <p:spPr bwMode="auto">
          <a:xfrm>
            <a:off x="6012160" y="1340768"/>
            <a:ext cx="2524125" cy="22574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183880" cy="1051560"/>
          </a:xfrm>
        </p:spPr>
        <p:txBody>
          <a:bodyPr>
            <a:normAutofit fontScale="90000"/>
          </a:bodyPr>
          <a:lstStyle/>
          <a:p>
            <a:r>
              <a:rPr lang="es-CL" dirty="0" smtClean="0"/>
              <a:t>-</a:t>
            </a:r>
            <a:r>
              <a:rPr lang="es-CL" dirty="0" err="1" smtClean="0"/>
              <a:t>Microesferas</a:t>
            </a:r>
            <a:r>
              <a:rPr lang="es-CL" dirty="0" smtClean="0"/>
              <a:t> </a:t>
            </a:r>
            <a:r>
              <a:rPr lang="es-CL" dirty="0" err="1" smtClean="0"/>
              <a:t>proteinoides</a:t>
            </a:r>
            <a:r>
              <a:rPr lang="es-CL" dirty="0" smtClean="0"/>
              <a:t> de </a:t>
            </a:r>
            <a:r>
              <a:rPr lang="es-CL" dirty="0" err="1" smtClean="0"/>
              <a:t>fox</a:t>
            </a:r>
            <a:r>
              <a:rPr lang="es-CL" dirty="0" smtClean="0"/>
              <a:t>:</a:t>
            </a:r>
            <a:endParaRPr lang="es-CL" dirty="0"/>
          </a:p>
        </p:txBody>
      </p:sp>
      <p:sp>
        <p:nvSpPr>
          <p:cNvPr id="3" name="2 Marcador de contenido"/>
          <p:cNvSpPr>
            <a:spLocks noGrp="1"/>
          </p:cNvSpPr>
          <p:nvPr>
            <p:ph idx="1"/>
          </p:nvPr>
        </p:nvSpPr>
        <p:spPr>
          <a:xfrm>
            <a:off x="467544" y="1628800"/>
            <a:ext cx="5688632" cy="4536504"/>
          </a:xfrm>
        </p:spPr>
        <p:txBody>
          <a:bodyPr>
            <a:normAutofit fontScale="85000" lnSpcReduction="10000"/>
          </a:bodyPr>
          <a:lstStyle/>
          <a:p>
            <a:r>
              <a:rPr lang="es-CL" dirty="0" smtClean="0"/>
              <a:t> </a:t>
            </a:r>
            <a:r>
              <a:rPr lang="es-CL" dirty="0" smtClean="0"/>
              <a:t>Bajo </a:t>
            </a:r>
            <a:r>
              <a:rPr lang="es-CL" dirty="0" smtClean="0"/>
              <a:t>ciertas condiciones los aminoácidos podrían formar espontáneamente pequeños péptidos</a:t>
            </a:r>
            <a:r>
              <a:rPr lang="es-CL" dirty="0" smtClean="0"/>
              <a:t>.</a:t>
            </a:r>
          </a:p>
          <a:p>
            <a:r>
              <a:rPr lang="es-CL" dirty="0" smtClean="0"/>
              <a:t>Estos </a:t>
            </a:r>
            <a:r>
              <a:rPr lang="es-CL" dirty="0" smtClean="0"/>
              <a:t>aminoácidos y pequeños péptidos le habrían animado a formar membranas esféricas cerradas llamadas </a:t>
            </a:r>
            <a:r>
              <a:rPr lang="es-CL" dirty="0" err="1" smtClean="0"/>
              <a:t>microesferas</a:t>
            </a:r>
            <a:r>
              <a:rPr lang="es-CL" dirty="0" smtClean="0"/>
              <a:t>.</a:t>
            </a:r>
          </a:p>
          <a:p>
            <a:r>
              <a:rPr lang="es-CL" dirty="0" smtClean="0"/>
              <a:t>Fox había llegado a describir estas formaciones como </a:t>
            </a:r>
            <a:r>
              <a:rPr lang="es-CL" dirty="0" err="1" smtClean="0"/>
              <a:t>protocélulas</a:t>
            </a:r>
            <a:r>
              <a:rPr lang="es-CL" dirty="0" smtClean="0"/>
              <a:t>, esferas de proteínas que pueden crecer y reproducirse</a:t>
            </a:r>
            <a:r>
              <a:rPr lang="es-CL" dirty="0" smtClean="0"/>
              <a:t>.</a:t>
            </a:r>
          </a:p>
        </p:txBody>
      </p:sp>
      <p:pic>
        <p:nvPicPr>
          <p:cNvPr id="16386" name="Picture 2" descr="66846.jpeg"/>
          <p:cNvPicPr>
            <a:picLocks noChangeAspect="1" noChangeArrowheads="1"/>
          </p:cNvPicPr>
          <p:nvPr/>
        </p:nvPicPr>
        <p:blipFill>
          <a:blip r:embed="rId2" cstate="print"/>
          <a:srcRect/>
          <a:stretch>
            <a:fillRect/>
          </a:stretch>
        </p:blipFill>
        <p:spPr bwMode="auto">
          <a:xfrm>
            <a:off x="6012160" y="2060848"/>
            <a:ext cx="2400300" cy="24003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dirty="0" smtClean="0"/>
              <a:t>Estas podrían ser un paso intermedio en el origen de la vida. Las </a:t>
            </a:r>
            <a:r>
              <a:rPr lang="es-CL" dirty="0" err="1" smtClean="0"/>
              <a:t>microesferas</a:t>
            </a:r>
            <a:r>
              <a:rPr lang="es-CL" dirty="0" smtClean="0"/>
              <a:t> (conjunto de aminoácidos y </a:t>
            </a:r>
            <a:r>
              <a:rPr lang="es-CL" dirty="0" err="1" smtClean="0"/>
              <a:t>lipoproteinas</a:t>
            </a:r>
            <a:r>
              <a:rPr lang="es-CL" dirty="0" smtClean="0"/>
              <a:t>) podrían haber servido como trampolín entre los compuestos orgánicos y las células.</a:t>
            </a:r>
            <a:endParaRPr lang="es-CL" dirty="0"/>
          </a:p>
        </p:txBody>
      </p:sp>
      <p:pic>
        <p:nvPicPr>
          <p:cNvPr id="17410" name="Picture 2" descr="SidneyWFox .jpg"/>
          <p:cNvPicPr>
            <a:picLocks noChangeAspect="1" noChangeArrowheads="1"/>
          </p:cNvPicPr>
          <p:nvPr/>
        </p:nvPicPr>
        <p:blipFill>
          <a:blip r:embed="rId2" cstate="print"/>
          <a:srcRect/>
          <a:stretch>
            <a:fillRect/>
          </a:stretch>
        </p:blipFill>
        <p:spPr bwMode="auto">
          <a:xfrm>
            <a:off x="4716016" y="3284984"/>
            <a:ext cx="1905000" cy="2590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1051560"/>
          </a:xfrm>
        </p:spPr>
        <p:txBody>
          <a:bodyPr>
            <a:normAutofit fontScale="90000"/>
          </a:bodyPr>
          <a:lstStyle/>
          <a:p>
            <a:r>
              <a:rPr lang="es-CL" dirty="0" smtClean="0"/>
              <a:t>-Teoría de la panspermia: </a:t>
            </a:r>
            <a:r>
              <a:rPr lang="es-CL" b="0" dirty="0" smtClean="0"/>
              <a:t>Origen </a:t>
            </a:r>
            <a:r>
              <a:rPr lang="es-CL" b="0" dirty="0" smtClean="0"/>
              <a:t>cósmico de la vida.</a:t>
            </a:r>
            <a:endParaRPr lang="es-CL" dirty="0"/>
          </a:p>
        </p:txBody>
      </p:sp>
      <p:sp>
        <p:nvSpPr>
          <p:cNvPr id="3" name="2 Marcador de contenido"/>
          <p:cNvSpPr>
            <a:spLocks noGrp="1"/>
          </p:cNvSpPr>
          <p:nvPr>
            <p:ph idx="1"/>
          </p:nvPr>
        </p:nvSpPr>
        <p:spPr>
          <a:xfrm>
            <a:off x="395536" y="1484784"/>
            <a:ext cx="8183880" cy="1872208"/>
          </a:xfrm>
        </p:spPr>
        <p:txBody>
          <a:bodyPr>
            <a:normAutofit fontScale="62500" lnSpcReduction="20000"/>
          </a:bodyPr>
          <a:lstStyle/>
          <a:p>
            <a:r>
              <a:rPr lang="es-CL" dirty="0" smtClean="0"/>
              <a:t>Una </a:t>
            </a:r>
            <a:r>
              <a:rPr lang="es-CL" dirty="0" smtClean="0"/>
              <a:t>especie de esporas o bacterias viajan por el espacio y pueden "sembrar" vida si encuentran las condiciones adecuadas. Viajan en fragmentos rocosos y en el polvo estelar, impulsadas por la radiación de las estrellas</a:t>
            </a:r>
            <a:r>
              <a:rPr lang="es-CL" dirty="0" smtClean="0"/>
              <a:t>.</a:t>
            </a:r>
          </a:p>
          <a:p>
            <a:r>
              <a:rPr lang="es-CL" dirty="0" smtClean="0"/>
              <a:t>Hace 4.500 millones de años, la Tierra primitiva era bombardeada por restos planetarios del joven Sistema Solar, meteoritos, cometas y asteroides. La lluvia cósmica duró millones de años. </a:t>
            </a:r>
            <a:endParaRPr lang="es-CL" dirty="0"/>
          </a:p>
        </p:txBody>
      </p:sp>
      <p:pic>
        <p:nvPicPr>
          <p:cNvPr id="18434" name="Picture 2" descr="http://www.astromia.com/astronomia/fotos/panspermia1.jpg"/>
          <p:cNvPicPr>
            <a:picLocks noChangeAspect="1" noChangeArrowheads="1"/>
          </p:cNvPicPr>
          <p:nvPr/>
        </p:nvPicPr>
        <p:blipFill>
          <a:blip r:embed="rId2" cstate="print"/>
          <a:srcRect/>
          <a:stretch>
            <a:fillRect/>
          </a:stretch>
        </p:blipFill>
        <p:spPr bwMode="auto">
          <a:xfrm>
            <a:off x="5220072" y="3356992"/>
            <a:ext cx="3491880" cy="2667000"/>
          </a:xfrm>
          <a:prstGeom prst="rect">
            <a:avLst/>
          </a:prstGeom>
          <a:noFill/>
        </p:spPr>
      </p:pic>
      <p:sp>
        <p:nvSpPr>
          <p:cNvPr id="5" name="4 Rectángulo"/>
          <p:cNvSpPr/>
          <p:nvPr/>
        </p:nvSpPr>
        <p:spPr>
          <a:xfrm>
            <a:off x="467544" y="3284984"/>
            <a:ext cx="4464496" cy="2862322"/>
          </a:xfrm>
          <a:prstGeom prst="rect">
            <a:avLst/>
          </a:prstGeom>
        </p:spPr>
        <p:txBody>
          <a:bodyPr wrap="square">
            <a:spAutoFit/>
          </a:bodyPr>
          <a:lstStyle/>
          <a:p>
            <a:r>
              <a:rPr lang="es-CL" dirty="0" smtClean="0"/>
              <a:t>      Los cometas, meteoritos y el polvo estelar contienen materia orgánica. Las moléculas orgánicas son comunes en las zonas del Sistema Solar exterior, que es de donde provienen los cometas. También en las zonas interestelares. Se formaron al mismo tiempo que el Sistema Solar, y aún hoy viajan por el espacio.</a:t>
            </a:r>
            <a:endParaRPr lang="es-C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4914872"/>
          </a:xfrm>
        </p:spPr>
        <p:txBody>
          <a:bodyPr>
            <a:normAutofit fontScale="70000" lnSpcReduction="20000"/>
          </a:bodyPr>
          <a:lstStyle/>
          <a:p>
            <a:r>
              <a:rPr lang="es-CL" dirty="0" smtClean="0"/>
              <a:t>La vida bacteriana es la más resistente que se conoce</a:t>
            </a:r>
            <a:r>
              <a:rPr lang="es-CL" dirty="0" smtClean="0"/>
              <a:t>.</a:t>
            </a:r>
          </a:p>
          <a:p>
            <a:r>
              <a:rPr lang="es-CL" dirty="0" smtClean="0"/>
              <a:t>Bacterias llevadas a la Luna en 1967 por la </a:t>
            </a:r>
            <a:r>
              <a:rPr lang="es-CL" dirty="0" err="1" smtClean="0"/>
              <a:t>Surveyor</a:t>
            </a:r>
            <a:r>
              <a:rPr lang="es-CL" dirty="0" smtClean="0"/>
              <a:t> 3 se reanimaron al traerlas de vuelta tres años más tarde. Y si un meteorito fuera lo suficientemente grande, la elevada temperatura que alcanza al entrar en la atmósfera no afectaría a su núcleo</a:t>
            </a:r>
            <a:r>
              <a:rPr lang="es-CL" dirty="0" smtClean="0"/>
              <a:t>.</a:t>
            </a:r>
          </a:p>
          <a:p>
            <a:r>
              <a:rPr lang="es-CL" dirty="0" smtClean="0"/>
              <a:t>al analizar el meteorito marciano ALH 84001, aparecieron bacterias fosilizadas de hace millones de años</a:t>
            </a:r>
            <a:r>
              <a:rPr lang="es-CL" dirty="0" smtClean="0"/>
              <a:t>.</a:t>
            </a:r>
          </a:p>
          <a:p>
            <a:r>
              <a:rPr lang="es-CL" dirty="0" smtClean="0"/>
              <a:t>También en el meteorito </a:t>
            </a:r>
            <a:r>
              <a:rPr lang="es-CL" dirty="0" err="1" smtClean="0"/>
              <a:t>Murchison</a:t>
            </a:r>
            <a:r>
              <a:rPr lang="es-CL" dirty="0" smtClean="0"/>
              <a:t> se hallaron muestras de las moléculas precursoras del ADN</a:t>
            </a:r>
            <a:r>
              <a:rPr lang="es-CL" dirty="0" smtClean="0"/>
              <a:t>.</a:t>
            </a:r>
          </a:p>
          <a:p>
            <a:r>
              <a:rPr lang="es-CL" dirty="0" smtClean="0"/>
              <a:t>La panspermia tiene dos versiones. Para la panspermia dirigida, la vida se propaga por el universo mediante bacterias muy resistentes que viajan a bordo de cometas. La panspermia molecular cree que lo que viaja por el espacio no son bacterias sino moléculas orgánicas complejas. </a:t>
            </a:r>
            <a:endParaRPr lang="es-CL" dirty="0"/>
          </a:p>
        </p:txBody>
      </p:sp>
      <p:pic>
        <p:nvPicPr>
          <p:cNvPr id="19458" name="Picture 2" descr="http://www.astromia.com/astronomia/fotos/panspermia2.jpg"/>
          <p:cNvPicPr>
            <a:picLocks noChangeAspect="1" noChangeArrowheads="1"/>
          </p:cNvPicPr>
          <p:nvPr/>
        </p:nvPicPr>
        <p:blipFill>
          <a:blip r:embed="rId2" cstate="print"/>
          <a:srcRect/>
          <a:stretch>
            <a:fillRect/>
          </a:stretch>
        </p:blipFill>
        <p:spPr bwMode="auto">
          <a:xfrm>
            <a:off x="4716016" y="4581129"/>
            <a:ext cx="2736304" cy="177859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TotalTime>
  <Words>440</Words>
  <Application>Microsoft Office PowerPoint</Application>
  <PresentationFormat>Presentación en pantalla (4:3)</PresentationFormat>
  <Paragraphs>25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Aspecto</vt:lpstr>
      <vt:lpstr>Presentación N°2 diferencial, teorías.</vt:lpstr>
      <vt:lpstr>-Teoría de los coacervados:</vt:lpstr>
      <vt:lpstr>Diapositiva 3</vt:lpstr>
      <vt:lpstr>-Microesferas proteinoides de fox:</vt:lpstr>
      <vt:lpstr>Diapositiva 5</vt:lpstr>
      <vt:lpstr>-Teoría de la panspermia: Origen cósmico de la vida.</vt:lpstr>
      <vt:lpstr>Diapositiva 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N°2 diferencial, teorías</dc:title>
  <dc:creator>Laboratorio</dc:creator>
  <cp:lastModifiedBy>Laboratorio</cp:lastModifiedBy>
  <cp:revision>4</cp:revision>
  <dcterms:created xsi:type="dcterms:W3CDTF">2013-04-26T11:43:02Z</dcterms:created>
  <dcterms:modified xsi:type="dcterms:W3CDTF">2013-04-26T12:14:12Z</dcterms:modified>
</cp:coreProperties>
</file>